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32404050" cy="43205400"/>
  <p:notesSz cx="6888163" cy="9623425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8500" kern="1200" baseline="-250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8500" kern="1200" baseline="-250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8500" kern="1200" baseline="-250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8500" kern="1200" baseline="-250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8500" kern="1200" baseline="-250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8500" kern="1200" baseline="-250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8500" kern="1200" baseline="-250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8500" kern="1200" baseline="-250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8500" kern="1200" baseline="-250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3608">
          <p15:clr>
            <a:srgbClr val="A4A3A4"/>
          </p15:clr>
        </p15:guide>
        <p15:guide id="2" pos="1020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Estilo Médio 2 - Ênfas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B344D84-9AFB-497E-A393-DC336BA19D2E}" styleName="Estilo Médio 3 - Ênfase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EC20E35-A176-4012-BC5E-935CFFF8708E}" styleName="Estilo Mé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Estilo Médio 3 - Ênfase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78" autoAdjust="0"/>
    <p:restoredTop sz="86380" autoAdjust="0"/>
  </p:normalViewPr>
  <p:slideViewPr>
    <p:cSldViewPr>
      <p:cViewPr>
        <p:scale>
          <a:sx n="20" d="100"/>
          <a:sy n="20" d="100"/>
        </p:scale>
        <p:origin x="-756" y="-72"/>
      </p:cViewPr>
      <p:guideLst>
        <p:guide orient="horz" pos="13608"/>
        <p:guide pos="10206"/>
      </p:guideLst>
    </p:cSldViewPr>
  </p:slideViewPr>
  <p:outlineViewPr>
    <p:cViewPr>
      <p:scale>
        <a:sx n="33" d="100"/>
        <a:sy n="33" d="100"/>
      </p:scale>
      <p:origin x="210" y="0"/>
    </p:cViewPr>
  </p:outlineViewPr>
  <p:notesTextViewPr>
    <p:cViewPr>
      <p:scale>
        <a:sx n="400" d="100"/>
        <a:sy n="4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aseline="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2075" y="0"/>
            <a:ext cx="2984500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aseline="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40825"/>
            <a:ext cx="2984500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aseline="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2075" y="9140825"/>
            <a:ext cx="2984500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aseline="0"/>
            </a:lvl1pPr>
          </a:lstStyle>
          <a:p>
            <a:pPr>
              <a:defRPr/>
            </a:pPr>
            <a:fld id="{654283FC-1C3D-49A4-9C57-11D9B4F60F00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xmlns="" val="1895899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aseline="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02075" y="0"/>
            <a:ext cx="2984500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aseline="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90738" y="722313"/>
            <a:ext cx="2706687" cy="3608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8975" y="4570413"/>
            <a:ext cx="5510213" cy="433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0825"/>
            <a:ext cx="2984500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aseline="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02075" y="9140825"/>
            <a:ext cx="2984500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aseline="0"/>
            </a:lvl1pPr>
          </a:lstStyle>
          <a:p>
            <a:pPr>
              <a:defRPr/>
            </a:pPr>
            <a:fld id="{429E3DBD-A4E5-4A65-BFCF-6A14C1CC5998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xmlns="" val="35698453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955B98B7-3515-42CB-8F7A-642AF7C659E3}" type="slidenum">
              <a:rPr lang="en-US" altLang="pt-BR" smtClean="0"/>
              <a:pPr>
                <a:spcBef>
                  <a:spcPct val="0"/>
                </a:spcBef>
              </a:pPr>
              <a:t>1</a:t>
            </a:fld>
            <a:endParaRPr lang="en-US" altLang="pt-BR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pt-B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30463" y="13422313"/>
            <a:ext cx="27543125" cy="9259887"/>
          </a:xfrm>
        </p:spPr>
        <p:txBody>
          <a:bodyPr/>
          <a:lstStyle/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60925" y="24482425"/>
            <a:ext cx="22682200" cy="110426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x-none"/>
              <a:t>Click to edit Master subtitle style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2CBE80-779B-4040-B406-E0162E1FF981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xmlns="" val="16557456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D96F0C-4702-472C-870F-D97D409EB8EB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xmlns="" val="3793103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493413" y="1730375"/>
            <a:ext cx="7289800" cy="36864925"/>
          </a:xfrm>
        </p:spPr>
        <p:txBody>
          <a:bodyPr vert="eaVert"/>
          <a:lstStyle/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20838" y="1730375"/>
            <a:ext cx="21720175" cy="36864925"/>
          </a:xfrm>
        </p:spPr>
        <p:txBody>
          <a:bodyPr vert="eaVert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4FE093-2E76-41EE-8E9E-EE4D43E976C3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xmlns="" val="3829166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A50553-6070-463E-B3A2-98A73E1AE57A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xmlns="" val="3215311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9050" y="27763788"/>
            <a:ext cx="27544713" cy="858043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59050" y="18311813"/>
            <a:ext cx="27544713" cy="94519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9A007A-7B12-4A6B-B60E-4AD27DF9A0BA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xmlns="" val="1650324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20838" y="10080625"/>
            <a:ext cx="14504987" cy="28514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pt-B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8225" y="10080625"/>
            <a:ext cx="14504988" cy="28514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CB8CC1-1F74-4F48-BBFC-853D7C9C3ED3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xmlns="" val="2457010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0838" y="9671050"/>
            <a:ext cx="14316075" cy="40306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0838" y="13701713"/>
            <a:ext cx="14316075" cy="248935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pt-B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60788" y="9671050"/>
            <a:ext cx="14322425" cy="40306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60788" y="13701713"/>
            <a:ext cx="14322425" cy="248935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AD9EB3-F3B4-4325-BEC3-E5BB63F027FB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xmlns="" val="20989894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20FD28-D2F0-4E60-BE45-DCCC7A4FEDA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xmlns="" val="298451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A32B9D-D748-4525-8788-08C4085A23B3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xmlns="" val="2971307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0838" y="1720850"/>
            <a:ext cx="10660062" cy="731996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69838" y="1720850"/>
            <a:ext cx="18113375" cy="368744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20838" y="9040813"/>
            <a:ext cx="10660062" cy="295544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9F103D-F8BB-4966-A5EA-CD48137F8CC0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xmlns="" val="724566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1588" y="30243463"/>
            <a:ext cx="19442112" cy="35702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351588" y="3860800"/>
            <a:ext cx="19442112" cy="2592228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51588" y="33813750"/>
            <a:ext cx="19442112" cy="50704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0D3E58-4DCC-4B91-B895-CB668B70CF21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xmlns="" val="4061050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20838" y="1730375"/>
            <a:ext cx="29162375" cy="720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32054" tIns="216027" rIns="432054" bIns="21602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20838" y="10080625"/>
            <a:ext cx="29162375" cy="2851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os estilos do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620838" y="39344600"/>
            <a:ext cx="7559675" cy="300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6600" baseline="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1071225" y="39344600"/>
            <a:ext cx="10261600" cy="300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6600" baseline="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3223538" y="39344600"/>
            <a:ext cx="7559675" cy="300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6600" baseline="0"/>
            </a:lvl1pPr>
          </a:lstStyle>
          <a:p>
            <a:pPr>
              <a:defRPr/>
            </a:pPr>
            <a:fld id="{898DDA0E-9885-4F3E-8E45-AEE6EB773B96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321175" rtl="0" eaLnBrk="0" fontAlgn="base" hangingPunct="0">
        <a:spcBef>
          <a:spcPct val="0"/>
        </a:spcBef>
        <a:spcAft>
          <a:spcPct val="0"/>
        </a:spcAft>
        <a:defRPr sz="20800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ctr" defTabSz="4321175" rtl="0" eaLnBrk="0" fontAlgn="base" hangingPunct="0">
        <a:spcBef>
          <a:spcPct val="0"/>
        </a:spcBef>
        <a:spcAft>
          <a:spcPct val="0"/>
        </a:spcAft>
        <a:defRPr sz="20800">
          <a:solidFill>
            <a:schemeClr val="tx2"/>
          </a:solidFill>
          <a:latin typeface="Arial" charset="0"/>
          <a:ea typeface="MS PGothic" pitchFamily="34" charset="-128"/>
        </a:defRPr>
      </a:lvl2pPr>
      <a:lvl3pPr algn="ctr" defTabSz="4321175" rtl="0" eaLnBrk="0" fontAlgn="base" hangingPunct="0">
        <a:spcBef>
          <a:spcPct val="0"/>
        </a:spcBef>
        <a:spcAft>
          <a:spcPct val="0"/>
        </a:spcAft>
        <a:defRPr sz="20800">
          <a:solidFill>
            <a:schemeClr val="tx2"/>
          </a:solidFill>
          <a:latin typeface="Arial" charset="0"/>
          <a:ea typeface="MS PGothic" pitchFamily="34" charset="-128"/>
        </a:defRPr>
      </a:lvl3pPr>
      <a:lvl4pPr algn="ctr" defTabSz="4321175" rtl="0" eaLnBrk="0" fontAlgn="base" hangingPunct="0">
        <a:spcBef>
          <a:spcPct val="0"/>
        </a:spcBef>
        <a:spcAft>
          <a:spcPct val="0"/>
        </a:spcAft>
        <a:defRPr sz="20800">
          <a:solidFill>
            <a:schemeClr val="tx2"/>
          </a:solidFill>
          <a:latin typeface="Arial" charset="0"/>
          <a:ea typeface="MS PGothic" pitchFamily="34" charset="-128"/>
        </a:defRPr>
      </a:lvl4pPr>
      <a:lvl5pPr algn="ctr" defTabSz="4321175" rtl="0" eaLnBrk="0" fontAlgn="base" hangingPunct="0">
        <a:spcBef>
          <a:spcPct val="0"/>
        </a:spcBef>
        <a:spcAft>
          <a:spcPct val="0"/>
        </a:spcAft>
        <a:defRPr sz="20800">
          <a:solidFill>
            <a:schemeClr val="tx2"/>
          </a:solidFill>
          <a:latin typeface="Arial" charset="0"/>
          <a:ea typeface="MS PGothic" pitchFamily="34" charset="-128"/>
        </a:defRPr>
      </a:lvl5pPr>
      <a:lvl6pPr marL="457200" algn="ctr" defTabSz="4321175" rtl="0" fontAlgn="base">
        <a:spcBef>
          <a:spcPct val="0"/>
        </a:spcBef>
        <a:spcAft>
          <a:spcPct val="0"/>
        </a:spcAft>
        <a:defRPr sz="20800">
          <a:solidFill>
            <a:schemeClr val="tx2"/>
          </a:solidFill>
          <a:latin typeface="Arial" charset="0"/>
        </a:defRPr>
      </a:lvl6pPr>
      <a:lvl7pPr marL="914400" algn="ctr" defTabSz="4321175" rtl="0" fontAlgn="base">
        <a:spcBef>
          <a:spcPct val="0"/>
        </a:spcBef>
        <a:spcAft>
          <a:spcPct val="0"/>
        </a:spcAft>
        <a:defRPr sz="20800">
          <a:solidFill>
            <a:schemeClr val="tx2"/>
          </a:solidFill>
          <a:latin typeface="Arial" charset="0"/>
        </a:defRPr>
      </a:lvl7pPr>
      <a:lvl8pPr marL="1371600" algn="ctr" defTabSz="4321175" rtl="0" fontAlgn="base">
        <a:spcBef>
          <a:spcPct val="0"/>
        </a:spcBef>
        <a:spcAft>
          <a:spcPct val="0"/>
        </a:spcAft>
        <a:defRPr sz="20800">
          <a:solidFill>
            <a:schemeClr val="tx2"/>
          </a:solidFill>
          <a:latin typeface="Arial" charset="0"/>
        </a:defRPr>
      </a:lvl8pPr>
      <a:lvl9pPr marL="1828800" algn="ctr" defTabSz="4321175" rtl="0" fontAlgn="base">
        <a:spcBef>
          <a:spcPct val="0"/>
        </a:spcBef>
        <a:spcAft>
          <a:spcPct val="0"/>
        </a:spcAft>
        <a:defRPr sz="20800">
          <a:solidFill>
            <a:schemeClr val="tx2"/>
          </a:solidFill>
          <a:latin typeface="Arial" charset="0"/>
        </a:defRPr>
      </a:lvl9pPr>
    </p:titleStyle>
    <p:bodyStyle>
      <a:lvl1pPr marL="1620838" indent="-1620838" algn="l" defTabSz="4321175" rtl="0" eaLnBrk="0" fontAlgn="base" hangingPunct="0">
        <a:spcBef>
          <a:spcPct val="20000"/>
        </a:spcBef>
        <a:spcAft>
          <a:spcPct val="0"/>
        </a:spcAft>
        <a:buChar char="•"/>
        <a:defRPr sz="151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3509963" indent="-1349375" algn="l" defTabSz="4321175" rtl="0" eaLnBrk="0" fontAlgn="base" hangingPunct="0">
        <a:spcBef>
          <a:spcPct val="20000"/>
        </a:spcBef>
        <a:spcAft>
          <a:spcPct val="0"/>
        </a:spcAft>
        <a:buChar char="–"/>
        <a:defRPr sz="13200">
          <a:solidFill>
            <a:schemeClr val="tx1"/>
          </a:solidFill>
          <a:latin typeface="+mn-lt"/>
          <a:ea typeface="MS PGothic" pitchFamily="34" charset="-128"/>
        </a:defRPr>
      </a:lvl2pPr>
      <a:lvl3pPr marL="5400675" indent="-1079500" algn="l" defTabSz="4321175" rtl="0" eaLnBrk="0" fontAlgn="base" hangingPunct="0">
        <a:spcBef>
          <a:spcPct val="20000"/>
        </a:spcBef>
        <a:spcAft>
          <a:spcPct val="0"/>
        </a:spcAft>
        <a:buChar char="•"/>
        <a:defRPr sz="11300">
          <a:solidFill>
            <a:schemeClr val="tx1"/>
          </a:solidFill>
          <a:latin typeface="+mn-lt"/>
          <a:ea typeface="MS PGothic" pitchFamily="34" charset="-128"/>
        </a:defRPr>
      </a:lvl3pPr>
      <a:lvl4pPr marL="7561263" indent="-1081088" algn="l" defTabSz="4321175" rtl="0" eaLnBrk="0" fontAlgn="base" hangingPunct="0">
        <a:spcBef>
          <a:spcPct val="20000"/>
        </a:spcBef>
        <a:spcAft>
          <a:spcPct val="0"/>
        </a:spcAft>
        <a:buChar char="–"/>
        <a:defRPr sz="9500">
          <a:solidFill>
            <a:schemeClr val="tx1"/>
          </a:solidFill>
          <a:latin typeface="+mn-lt"/>
          <a:ea typeface="MS PGothic" pitchFamily="34" charset="-128"/>
        </a:defRPr>
      </a:lvl4pPr>
      <a:lvl5pPr marL="9721850" indent="-1081088" algn="l" defTabSz="4321175" rtl="0" eaLnBrk="0" fontAlgn="base" hangingPunct="0">
        <a:spcBef>
          <a:spcPct val="20000"/>
        </a:spcBef>
        <a:spcAft>
          <a:spcPct val="0"/>
        </a:spcAft>
        <a:buChar char="»"/>
        <a:defRPr sz="9500">
          <a:solidFill>
            <a:schemeClr val="tx1"/>
          </a:solidFill>
          <a:latin typeface="+mn-lt"/>
          <a:ea typeface="MS PGothic" pitchFamily="34" charset="-128"/>
        </a:defRPr>
      </a:lvl5pPr>
      <a:lvl6pPr marL="10179050" indent="-1081088" algn="l" defTabSz="4321175" rtl="0" fontAlgn="base">
        <a:spcBef>
          <a:spcPct val="20000"/>
        </a:spcBef>
        <a:spcAft>
          <a:spcPct val="0"/>
        </a:spcAft>
        <a:buChar char="»"/>
        <a:defRPr sz="9500">
          <a:solidFill>
            <a:schemeClr val="tx1"/>
          </a:solidFill>
          <a:latin typeface="+mn-lt"/>
          <a:ea typeface="ＭＳ Ｐゴシック" charset="-128"/>
        </a:defRPr>
      </a:lvl6pPr>
      <a:lvl7pPr marL="10636250" indent="-1081088" algn="l" defTabSz="4321175" rtl="0" fontAlgn="base">
        <a:spcBef>
          <a:spcPct val="20000"/>
        </a:spcBef>
        <a:spcAft>
          <a:spcPct val="0"/>
        </a:spcAft>
        <a:buChar char="»"/>
        <a:defRPr sz="9500">
          <a:solidFill>
            <a:schemeClr val="tx1"/>
          </a:solidFill>
          <a:latin typeface="+mn-lt"/>
          <a:ea typeface="ＭＳ Ｐゴシック" charset="-128"/>
        </a:defRPr>
      </a:lvl7pPr>
      <a:lvl8pPr marL="11093450" indent="-1081088" algn="l" defTabSz="4321175" rtl="0" fontAlgn="base">
        <a:spcBef>
          <a:spcPct val="20000"/>
        </a:spcBef>
        <a:spcAft>
          <a:spcPct val="0"/>
        </a:spcAft>
        <a:buChar char="»"/>
        <a:defRPr sz="9500">
          <a:solidFill>
            <a:schemeClr val="tx1"/>
          </a:solidFill>
          <a:latin typeface="+mn-lt"/>
          <a:ea typeface="ＭＳ Ｐゴシック" charset="-128"/>
        </a:defRPr>
      </a:lvl8pPr>
      <a:lvl9pPr marL="11550650" indent="-1081088" algn="l" defTabSz="4321175" rtl="0" fontAlgn="base">
        <a:spcBef>
          <a:spcPct val="20000"/>
        </a:spcBef>
        <a:spcAft>
          <a:spcPct val="0"/>
        </a:spcAft>
        <a:buChar char="»"/>
        <a:defRPr sz="95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pt-B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jus.com.br/artigos/18690" TargetMode="Externa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eli.jipa@hotmail.com" TargetMode="External"/><Relationship Id="rId5" Type="http://schemas.openxmlformats.org/officeDocument/2006/relationships/hyperlink" Target="http://www.conteudojuridico/" TargetMode="External"/><Relationship Id="rId4" Type="http://schemas.openxmlformats.org/officeDocument/2006/relationships/hyperlink" Target="http://www.ambito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 Box 11"/>
          <p:cNvSpPr txBox="1">
            <a:spLocks noChangeArrowheads="1"/>
          </p:cNvSpPr>
          <p:nvPr/>
        </p:nvSpPr>
        <p:spPr bwMode="auto">
          <a:xfrm>
            <a:off x="19081750" y="1439863"/>
            <a:ext cx="11522075" cy="148748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321175">
              <a:spcBef>
                <a:spcPct val="20000"/>
              </a:spcBef>
              <a:buChar char="•"/>
              <a:defRPr sz="15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4321175">
              <a:spcBef>
                <a:spcPct val="20000"/>
              </a:spcBef>
              <a:buChar char="–"/>
              <a:defRPr sz="1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4321175">
              <a:spcBef>
                <a:spcPct val="20000"/>
              </a:spcBef>
              <a:buChar char="•"/>
              <a:defRPr sz="113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4321175">
              <a:spcBef>
                <a:spcPct val="20000"/>
              </a:spcBef>
              <a:buChar char="–"/>
              <a:defRPr sz="95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4321175">
              <a:spcBef>
                <a:spcPct val="20000"/>
              </a:spcBef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321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321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321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321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pt-BR" altLang="pt-BR" sz="13600" dirty="0"/>
          </a:p>
        </p:txBody>
      </p:sp>
      <p:sp>
        <p:nvSpPr>
          <p:cNvPr id="4100" name="Retângulo 10"/>
          <p:cNvSpPr>
            <a:spLocks noChangeArrowheads="1"/>
          </p:cNvSpPr>
          <p:nvPr/>
        </p:nvSpPr>
        <p:spPr bwMode="auto">
          <a:xfrm>
            <a:off x="3384601" y="8137204"/>
            <a:ext cx="13719170" cy="461459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15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1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13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95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6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2000" algn="just" eaLnBrk="1" hangingPunct="1">
              <a:spcBef>
                <a:spcPts val="0"/>
              </a:spcBef>
              <a:buFontTx/>
              <a:buNone/>
            </a:pPr>
            <a:r>
              <a:rPr lang="pt-BR" altLang="pt-BR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INTRODUÇÃO</a:t>
            </a:r>
          </a:p>
          <a:p>
            <a:pPr marL="72000" algn="just" eaLnBrk="1" hangingPunct="1">
              <a:spcBef>
                <a:spcPts val="0"/>
              </a:spcBef>
              <a:buFontTx/>
              <a:buNone/>
            </a:pPr>
            <a:endParaRPr lang="pt-BR" altLang="pt-BR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2000" algn="just" eaLnBrk="1" hangingPunct="1">
              <a:spcBef>
                <a:spcPts val="0"/>
              </a:spcBef>
              <a:buFontTx/>
              <a:buNone/>
            </a:pPr>
            <a:r>
              <a:rPr lang="pt-BR" altLang="pt-BR" sz="4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O referido tema foi selecionado por se tratar de um assunto  de relevenate valor social para os indivíduos da área jurídica, principalmente para estudiosos da  área criminal , dado que o índice de criminalidade em cidades de todo território nacional aumenta diretamente, e as políticas  de combate e repressão são ineficientes .</a:t>
            </a:r>
            <a:endParaRPr lang="pt-BR" altLang="pt-BR" sz="4400" dirty="0">
              <a:latin typeface="Times New Roman" pitchFamily="18" charset="0"/>
              <a:cs typeface="Times New Roman" pitchFamily="18" charset="0"/>
            </a:endParaRPr>
          </a:p>
          <a:p>
            <a:pPr marL="72000" algn="just" eaLnBrk="1" hangingPunct="1">
              <a:spcBef>
                <a:spcPts val="0"/>
              </a:spcBef>
              <a:buFontTx/>
              <a:buNone/>
            </a:pPr>
            <a:endParaRPr lang="pt-BR" altLang="pt-BR" sz="6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72000" algn="just" eaLnBrk="1" hangingPunct="1">
              <a:spcBef>
                <a:spcPts val="0"/>
              </a:spcBef>
              <a:buFontTx/>
              <a:buNone/>
            </a:pPr>
            <a:r>
              <a:rPr lang="pt-BR" altLang="pt-BR" sz="6000" b="1" dirty="0" smtClean="0">
                <a:latin typeface="Times New Roman" pitchFamily="18" charset="0"/>
                <a:cs typeface="Times New Roman" pitchFamily="18" charset="0"/>
              </a:rPr>
              <a:t>OBJETIVO</a:t>
            </a:r>
            <a:endParaRPr lang="pt-BR" altLang="pt-BR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2000" algn="just" eaLnBrk="1" hangingPunct="1">
              <a:spcBef>
                <a:spcPts val="0"/>
              </a:spcBef>
              <a:buFontTx/>
              <a:buNone/>
            </a:pPr>
            <a:r>
              <a:rPr lang="pt-BR" altLang="pt-BR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pt-BR" altLang="pt-BR" sz="5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2000" algn="just" eaLnBrk="1" hangingPunct="1">
              <a:spcBef>
                <a:spcPts val="0"/>
              </a:spcBef>
              <a:buFontTx/>
              <a:buNone/>
            </a:pPr>
            <a:r>
              <a:rPr lang="pt-BR" sz="4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Esse trabalho tem objetivo de indenficar que a criminalidade não estava na pobreza, e sim na relação social humana</a:t>
            </a:r>
            <a:r>
              <a:rPr lang="pt-BR" sz="4400" dirty="0" smtClean="0">
                <a:latin typeface="Times New Roman" pitchFamily="18" charset="0"/>
                <a:cs typeface="Times New Roman" pitchFamily="18" charset="0"/>
              </a:rPr>
              <a:t>..</a:t>
            </a:r>
            <a:endParaRPr lang="pt-BR" altLang="pt-BR" sz="4400" dirty="0" smtClean="0">
              <a:latin typeface="Times New Roman" pitchFamily="18" charset="0"/>
              <a:cs typeface="Times New Roman" pitchFamily="18" charset="0"/>
            </a:endParaRPr>
          </a:p>
          <a:p>
            <a:pPr marL="72000" algn="just" eaLnBrk="1" hangingPunct="1">
              <a:spcBef>
                <a:spcPts val="0"/>
              </a:spcBef>
              <a:buFontTx/>
              <a:buNone/>
            </a:pPr>
            <a:endParaRPr lang="pt-BR" altLang="pt-BR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2000" algn="just" eaLnBrk="1" hangingPunct="1">
              <a:spcBef>
                <a:spcPts val="0"/>
              </a:spcBef>
              <a:buFontTx/>
              <a:buNone/>
            </a:pPr>
            <a:r>
              <a:rPr lang="pt-BR" altLang="pt-BR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METODOLOGIA</a:t>
            </a:r>
            <a:endParaRPr lang="pt-BR" altLang="pt-BR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2000" algn="just" eaLnBrk="1" hangingPunct="1">
              <a:spcBef>
                <a:spcPts val="0"/>
              </a:spcBef>
              <a:buFontTx/>
              <a:buNone/>
            </a:pPr>
            <a:r>
              <a:rPr lang="pt-BR" sz="9600" dirty="0" smtClean="0"/>
              <a:t>    </a:t>
            </a:r>
            <a:r>
              <a:rPr lang="pt-BR" sz="4000" baseline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4400" baseline="0" dirty="0" smtClean="0">
                <a:latin typeface="Times New Roman" pitchFamily="18" charset="0"/>
                <a:cs typeface="Times New Roman" pitchFamily="18" charset="0"/>
              </a:rPr>
              <a:t>A  presente pesquisa se concretizou pelo método analítico foi concebida por meios de consultas a periódicos online e artigos científicos no âmbito do direito penal/criminal para ter-se um embasamento teórico a respeito do tema exposto.</a:t>
            </a:r>
            <a:endParaRPr lang="pt-BR" sz="4400" dirty="0" smtClean="0">
              <a:latin typeface="Times New Roman" pitchFamily="18" charset="0"/>
              <a:cs typeface="Times New Roman" pitchFamily="18" charset="0"/>
            </a:endParaRPr>
          </a:p>
          <a:p>
            <a:pPr marL="72000" algn="just" eaLnBrk="1" hangingPunct="1">
              <a:spcBef>
                <a:spcPts val="0"/>
              </a:spcBef>
              <a:buFontTx/>
              <a:buNone/>
            </a:pPr>
            <a:endParaRPr lang="pt-BR" altLang="pt-BR" sz="6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2000" algn="just" eaLnBrk="1" hangingPunct="1">
              <a:spcBef>
                <a:spcPts val="0"/>
              </a:spcBef>
              <a:buFontTx/>
              <a:buNone/>
            </a:pPr>
            <a:r>
              <a:rPr lang="pt-BR" altLang="pt-BR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RESULTADOS E DISCUSSÃO</a:t>
            </a:r>
          </a:p>
          <a:p>
            <a:pPr marL="72000" algn="just" eaLnBrk="1" hangingPunct="1">
              <a:spcBef>
                <a:spcPts val="0"/>
              </a:spcBef>
              <a:buFontTx/>
              <a:buNone/>
            </a:pPr>
            <a:r>
              <a:rPr lang="pt-BR" altLang="pt-BR" sz="4400" b="1" baseline="0" dirty="0" smtClean="0">
                <a:latin typeface="Times New Roman" pitchFamily="18" charset="0"/>
                <a:cs typeface="Times New Roman" pitchFamily="18" charset="0"/>
              </a:rPr>
              <a:t>       </a:t>
            </a:r>
          </a:p>
          <a:p>
            <a:pPr marL="72000" algn="just" eaLnBrk="1" hangingPunct="1">
              <a:spcBef>
                <a:spcPts val="0"/>
              </a:spcBef>
              <a:buFontTx/>
              <a:buNone/>
            </a:pPr>
            <a:r>
              <a:rPr lang="pt-BR" altLang="pt-BR" sz="4400" b="1" baseline="0" dirty="0" smtClean="0">
                <a:latin typeface="Times New Roman" pitchFamily="18" charset="0"/>
                <a:cs typeface="Times New Roman" pitchFamily="18" charset="0"/>
              </a:rPr>
              <a:t>       A</a:t>
            </a:r>
            <a:r>
              <a:rPr lang="pt-BR" altLang="pt-BR" sz="4400" baseline="0" dirty="0" smtClean="0">
                <a:latin typeface="Times New Roman" pitchFamily="18" charset="0"/>
                <a:cs typeface="Times New Roman" pitchFamily="18" charset="0"/>
              </a:rPr>
              <a:t> Teoria da Janelas Quebradas foi publicada em 1982 nos Estados Unidos pela revista The Atlantic Monthly  e se fundamentou num  experimento onde dois pesquisadores deixaram dois carros em diferentes bairros da cidade de Nova Iorque, o primeiro e um bairro nobre e o segundo na periferia. Como já era de se esperar ,o carro que ficou na periferia foi rapidamente depredado , e o outro carro permaneceu como foi deixado durante duas semanas, ate que um dos pesquisadores quebrou algumas janelas do veiculo , e a partir daí o carro foi completamente destruído. O estudo tinha a finalidade de demonstrar  a relação de causalidade  entre a desordem e a criminalidade . Chegou-se á conclusão de que não só a pobreza  é causa do aumento da  criminalidade , mas também o descaso  aos  atos de desordem e vandalismo .</a:t>
            </a:r>
            <a:r>
              <a:rPr lang="pt-BR" sz="4400" baseline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altLang="pt-BR" sz="4400" baseline="0" dirty="0" smtClean="0">
                <a:latin typeface="Times New Roman" pitchFamily="18" charset="0"/>
                <a:cs typeface="Times New Roman" pitchFamily="18" charset="0"/>
              </a:rPr>
              <a:t>Segundo pesquisadores   caso  a janela de um prédio fosse quebrada e não fosse imediatamente consertada , as pessoas que avistasse pensariam que naquele local ninguém  se preocuparia com aquilo , o que levaria os vândalos a depredarem mais janelas, e,  eventualmente,poderiam invadir o local e lá e</a:t>
            </a:r>
            <a:r>
              <a:rPr lang="pt-BR" sz="4400" baseline="0" dirty="0" smtClean="0">
                <a:latin typeface="Times New Roman" pitchFamily="18" charset="0"/>
                <a:cs typeface="Times New Roman" pitchFamily="18" charset="0"/>
              </a:rPr>
              <a:t>stabeleceram moradia, num processo gradativo</a:t>
            </a:r>
            <a:endParaRPr lang="pt-BR" altLang="pt-BR" sz="4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6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pt-BR" altLang="pt-BR" sz="6000" b="1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endParaRPr lang="pt-BR" altLang="pt-BR" sz="6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sz="54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sz="54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sz="54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sz="54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sz="54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sz="54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sz="54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sz="54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sz="54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54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54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5400" dirty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5400" dirty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5400" dirty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5400" dirty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5400" dirty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5400" dirty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5400" dirty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5400" dirty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5400" dirty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5400" dirty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5400" dirty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5400" dirty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5400" dirty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4800" dirty="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4800" dirty="0"/>
          </a:p>
        </p:txBody>
      </p:sp>
      <p:sp>
        <p:nvSpPr>
          <p:cNvPr id="4101" name="Retângulo 11"/>
          <p:cNvSpPr>
            <a:spLocks noChangeArrowheads="1"/>
          </p:cNvSpPr>
          <p:nvPr/>
        </p:nvSpPr>
        <p:spPr bwMode="auto">
          <a:xfrm>
            <a:off x="17282145" y="8785276"/>
            <a:ext cx="13456623" cy="304267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15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1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13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95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72000" algn="just" eaLnBrk="1" hangingPunct="1">
              <a:spcBef>
                <a:spcPct val="0"/>
              </a:spcBef>
              <a:buNone/>
            </a:pPr>
            <a:r>
              <a:rPr lang="pt-BR" sz="4400" baseline="0" dirty="0" smtClean="0">
                <a:latin typeface="Times New Roman" pitchFamily="18" charset="0"/>
                <a:cs typeface="Times New Roman" pitchFamily="18" charset="0"/>
              </a:rPr>
              <a:t>                    Dessa forma,a teoria da janela quebrada esclarece como deve ser combatido os altos índices de vandalismo, além do policiamento comunitário, que possui grande papel na prevenção de crime.               A referida teoria alcançou bons resultados nos Estados Unidos, reduzindo-se drasticamente a criminalidade, principalmente na cidade de Nova Iorque.</a:t>
            </a:r>
            <a:r>
              <a:rPr lang="pt-BR" altLang="pt-BR" sz="44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pt-BR" altLang="pt-BR" sz="4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2000" algn="just" eaLnBrk="1" hangingPunct="1">
              <a:spcBef>
                <a:spcPct val="0"/>
              </a:spcBef>
              <a:buFontTx/>
              <a:buNone/>
            </a:pPr>
            <a:endParaRPr lang="pt-BR" altLang="pt-BR" sz="6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2000" algn="just" eaLnBrk="1" hangingPunct="1">
              <a:spcBef>
                <a:spcPct val="0"/>
              </a:spcBef>
              <a:buFontTx/>
              <a:buNone/>
            </a:pPr>
            <a:r>
              <a:rPr lang="pt-BR" altLang="pt-BR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CONCLUSÃO</a:t>
            </a:r>
            <a:endParaRPr lang="pt-BR" altLang="pt-BR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2000" algn="just" eaLnBrk="1" hangingPunct="1">
              <a:spcBef>
                <a:spcPct val="0"/>
              </a:spcBef>
              <a:buFontTx/>
              <a:buNone/>
            </a:pPr>
            <a:r>
              <a:rPr lang="pt-BR" sz="4800" baseline="0" dirty="0" smtClean="0">
                <a:latin typeface="Times New Roman" pitchFamily="18" charset="0"/>
                <a:cs typeface="Times New Roman" pitchFamily="18" charset="0"/>
              </a:rPr>
              <a:t>                 </a:t>
            </a:r>
          </a:p>
          <a:p>
            <a:pPr marL="72000" algn="just" eaLnBrk="1" hangingPunct="1">
              <a:spcBef>
                <a:spcPct val="0"/>
              </a:spcBef>
              <a:buFontTx/>
              <a:buNone/>
            </a:pPr>
            <a:r>
              <a:rPr lang="pt-BR" sz="4800" baseline="0" dirty="0" smtClean="0"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pt-BR" sz="4400" baseline="0" dirty="0" smtClean="0">
                <a:latin typeface="Times New Roman" pitchFamily="18" charset="0"/>
                <a:cs typeface="Times New Roman" pitchFamily="18" charset="0"/>
              </a:rPr>
              <a:t>Em síntese , a teoria da janela quebrada expressava que caso a população e as autoridades publica não se preocupassem com os pequenos atos de marginalidade , induzira as pessoas a acreditarem que naquele local ninguém se importa com a desordem pública, o que levaria a prática de delitos mais grave.</a:t>
            </a:r>
            <a:r>
              <a:rPr lang="pt-BR" altLang="pt-B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72000" algn="just" eaLnBrk="1" hangingPunct="1">
              <a:spcBef>
                <a:spcPct val="0"/>
              </a:spcBef>
              <a:buFontTx/>
              <a:buNone/>
            </a:pPr>
            <a:endParaRPr lang="pt-BR" altLang="pt-BR" sz="6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2000" algn="just" eaLnBrk="1" hangingPunct="1">
              <a:spcBef>
                <a:spcPct val="0"/>
              </a:spcBef>
              <a:buFontTx/>
              <a:buNone/>
            </a:pPr>
            <a:r>
              <a:rPr lang="pt-BR" altLang="pt-BR" sz="6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REFERÊNCIAS BIBLIOGRÁFICAS</a:t>
            </a:r>
            <a:r>
              <a:rPr lang="pt-BR" sz="10800" dirty="0" smtClean="0"/>
              <a:t> </a:t>
            </a:r>
          </a:p>
          <a:p>
            <a:pPr marL="72000" algn="just">
              <a:buNone/>
            </a:pPr>
            <a:endParaRPr lang="pt-BR" altLang="pt-BR" sz="4400" baseline="0" dirty="0" smtClean="0">
              <a:latin typeface="Times New Roman" pitchFamily="18" charset="0"/>
              <a:cs typeface="Times New Roman" pitchFamily="18" charset="0"/>
            </a:endParaRPr>
          </a:p>
          <a:p>
            <a:pPr marL="72000" algn="just">
              <a:buNone/>
            </a:pPr>
            <a:r>
              <a:rPr lang="pt-BR" altLang="pt-BR" sz="4400" baseline="0" dirty="0" smtClean="0">
                <a:latin typeface="Times New Roman" pitchFamily="18" charset="0"/>
                <a:cs typeface="Times New Roman" pitchFamily="18" charset="0"/>
              </a:rPr>
              <a:t>ANDADE, Fabio Coutinho de. `</a:t>
            </a:r>
            <a:r>
              <a:rPr lang="pt-BR" altLang="pt-BR" sz="4400" baseline="0" dirty="0" err="1" smtClean="0">
                <a:latin typeface="Times New Roman" pitchFamily="18" charset="0"/>
                <a:cs typeface="Times New Roman" pitchFamily="18" charset="0"/>
              </a:rPr>
              <a:t>`Broken</a:t>
            </a:r>
            <a:r>
              <a:rPr lang="pt-BR" altLang="pt-BR" sz="4400" baseline="0" dirty="0" smtClean="0">
                <a:latin typeface="Times New Roman" pitchFamily="18" charset="0"/>
                <a:cs typeface="Times New Roman" pitchFamily="18" charset="0"/>
              </a:rPr>
              <a:t> Windows </a:t>
            </a:r>
            <a:r>
              <a:rPr lang="pt-BR" altLang="pt-BR" sz="4400" baseline="0" dirty="0" err="1" smtClean="0">
                <a:latin typeface="Times New Roman" pitchFamily="18" charset="0"/>
                <a:cs typeface="Times New Roman" pitchFamily="18" charset="0"/>
              </a:rPr>
              <a:t>Theeory`</a:t>
            </a:r>
            <a:r>
              <a:rPr lang="pt-BR" altLang="pt-BR" sz="4400" baseline="0" dirty="0" smtClean="0">
                <a:latin typeface="Times New Roman" pitchFamily="18" charset="0"/>
                <a:cs typeface="Times New Roman" pitchFamily="18" charset="0"/>
              </a:rPr>
              <a:t>` ou teoria das janela quebradas . Revista Jus  </a:t>
            </a:r>
            <a:r>
              <a:rPr lang="pt-BR" altLang="pt-BR" sz="4400" baseline="0" dirty="0" err="1" smtClean="0">
                <a:latin typeface="Times New Roman" pitchFamily="18" charset="0"/>
                <a:cs typeface="Times New Roman" pitchFamily="18" charset="0"/>
              </a:rPr>
              <a:t>Navigandi</a:t>
            </a:r>
            <a:r>
              <a:rPr lang="pt-BR" altLang="pt-BR" sz="4400" baseline="0" dirty="0" smtClean="0">
                <a:latin typeface="Times New Roman" pitchFamily="18" charset="0"/>
                <a:cs typeface="Times New Roman" pitchFamily="18" charset="0"/>
              </a:rPr>
              <a:t>: 2011. Disponível  em: </a:t>
            </a:r>
            <a:r>
              <a:rPr lang="pt-BR" altLang="pt-BR" sz="4400" baseline="0" dirty="0" smtClean="0">
                <a:latin typeface="Times New Roman" pitchFamily="18" charset="0"/>
                <a:cs typeface="Times New Roman" pitchFamily="18" charset="0"/>
                <a:hlinkClick r:id="rId3"/>
              </a:rPr>
              <a:t>https://jus.com.br/artigos/18690</a:t>
            </a:r>
            <a:r>
              <a:rPr lang="pt-BR" altLang="pt-BR" sz="4400" baseline="0" dirty="0" smtClean="0">
                <a:latin typeface="Times New Roman" pitchFamily="18" charset="0"/>
                <a:cs typeface="Times New Roman" pitchFamily="18" charset="0"/>
              </a:rPr>
              <a:t>. Acesso em : 8 set. 2017</a:t>
            </a:r>
          </a:p>
          <a:p>
            <a:pPr marL="72000" algn="just">
              <a:buNone/>
            </a:pPr>
            <a:r>
              <a:rPr lang="pt-BR" altLang="pt-BR" sz="4400" baseline="0" dirty="0" smtClean="0">
                <a:latin typeface="Times New Roman" pitchFamily="18" charset="0"/>
                <a:cs typeface="Times New Roman" pitchFamily="18" charset="0"/>
              </a:rPr>
              <a:t>JÙNIOR, Aury Lopes. Violência  urbana e tolerância zero: verdades  e mentira. Âmbito jurídico , 2001. Disponível em : </a:t>
            </a:r>
            <a:r>
              <a:rPr lang="pt-BR" altLang="pt-BR" sz="4400" baseline="0" dirty="0" smtClean="0">
                <a:latin typeface="Times New Roman" pitchFamily="18" charset="0"/>
                <a:cs typeface="Times New Roman" pitchFamily="18" charset="0"/>
                <a:hlinkClick r:id="rId4"/>
              </a:rPr>
              <a:t>http:///www.ambito</a:t>
            </a:r>
            <a:r>
              <a:rPr lang="pt-BR" altLang="pt-BR" sz="4400" baseline="0" dirty="0" smtClean="0">
                <a:latin typeface="Times New Roman" pitchFamily="18" charset="0"/>
                <a:cs typeface="Times New Roman" pitchFamily="18" charset="0"/>
              </a:rPr>
              <a:t> juridico.com.</a:t>
            </a:r>
            <a:r>
              <a:rPr lang="pt-BR" altLang="pt-BR" sz="4400" baseline="0" dirty="0" err="1" smtClean="0">
                <a:latin typeface="Times New Roman" pitchFamily="18" charset="0"/>
                <a:cs typeface="Times New Roman" pitchFamily="18" charset="0"/>
              </a:rPr>
              <a:t>br</a:t>
            </a:r>
            <a:r>
              <a:rPr lang="pt-BR" altLang="pt-BR" sz="4400" baseline="0" dirty="0" smtClean="0">
                <a:latin typeface="Times New Roman" pitchFamily="18" charset="0"/>
                <a:cs typeface="Times New Roman" pitchFamily="18" charset="0"/>
              </a:rPr>
              <a:t>/site/</a:t>
            </a:r>
            <a:r>
              <a:rPr lang="pt-BR" altLang="pt-BR" sz="4400" baseline="0" dirty="0" err="1" smtClean="0">
                <a:latin typeface="Times New Roman" pitchFamily="18" charset="0"/>
                <a:cs typeface="Times New Roman" pitchFamily="18" charset="0"/>
              </a:rPr>
              <a:t>index</a:t>
            </a:r>
            <a:r>
              <a:rPr lang="pt-BR" altLang="pt-BR" sz="4400" baseline="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pt-BR" altLang="pt-BR" sz="4400" baseline="0" dirty="0" err="1" smtClean="0">
                <a:latin typeface="Times New Roman" pitchFamily="18" charset="0"/>
                <a:cs typeface="Times New Roman" pitchFamily="18" charset="0"/>
              </a:rPr>
              <a:t>php</a:t>
            </a:r>
            <a:r>
              <a:rPr lang="pt-BR" altLang="pt-BR" sz="4400" baseline="0" dirty="0" smtClean="0">
                <a:latin typeface="Times New Roman" pitchFamily="18" charset="0"/>
                <a:cs typeface="Times New Roman" pitchFamily="18" charset="0"/>
              </a:rPr>
              <a:t>?</a:t>
            </a:r>
            <a:r>
              <a:rPr lang="pt-BR" altLang="pt-BR" sz="4400" baseline="0" dirty="0" err="1" smtClean="0">
                <a:latin typeface="Times New Roman" pitchFamily="18" charset="0"/>
                <a:cs typeface="Times New Roman" pitchFamily="18" charset="0"/>
              </a:rPr>
              <a:t>n_link</a:t>
            </a:r>
            <a:r>
              <a:rPr lang="pt-BR" altLang="pt-BR" sz="4400" baseline="0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pt-BR" altLang="pt-BR" sz="4400" baseline="0" dirty="0" err="1" smtClean="0">
                <a:latin typeface="Times New Roman" pitchFamily="18" charset="0"/>
                <a:cs typeface="Times New Roman" pitchFamily="18" charset="0"/>
              </a:rPr>
              <a:t>revista_artigos</a:t>
            </a:r>
            <a:r>
              <a:rPr lang="pt-BR" altLang="pt-BR" sz="4400" baseline="0" dirty="0" smtClean="0">
                <a:latin typeface="Times New Roman" pitchFamily="18" charset="0"/>
                <a:cs typeface="Times New Roman" pitchFamily="18" charset="0"/>
              </a:rPr>
              <a:t> _leituraeartigos_id=5805. Acesso em : 8 set. 2017. </a:t>
            </a:r>
          </a:p>
          <a:p>
            <a:pPr marL="72000" algn="just">
              <a:buNone/>
            </a:pPr>
            <a:r>
              <a:rPr lang="pt-BR" altLang="pt-BR" sz="4400" baseline="0" dirty="0" smtClean="0">
                <a:latin typeface="Times New Roman" pitchFamily="18" charset="0"/>
                <a:cs typeface="Times New Roman" pitchFamily="18" charset="0"/>
              </a:rPr>
              <a:t>NETO, José  </a:t>
            </a:r>
            <a:r>
              <a:rPr lang="pt-BR" altLang="pt-BR" sz="4400" baseline="0" dirty="0" err="1" smtClean="0">
                <a:latin typeface="Times New Roman" pitchFamily="18" charset="0"/>
                <a:cs typeface="Times New Roman" pitchFamily="18" charset="0"/>
              </a:rPr>
              <a:t>Algusto</a:t>
            </a:r>
            <a:r>
              <a:rPr lang="pt-BR" altLang="pt-BR" sz="4400" baseline="0" dirty="0" smtClean="0">
                <a:latin typeface="Times New Roman" pitchFamily="18" charset="0"/>
                <a:cs typeface="Times New Roman" pitchFamily="18" charset="0"/>
              </a:rPr>
              <a:t>  de Carvalho . A </a:t>
            </a:r>
            <a:r>
              <a:rPr lang="pt-BR" altLang="pt-BR" sz="4400" baseline="0" dirty="0" err="1" smtClean="0">
                <a:latin typeface="Times New Roman" pitchFamily="18" charset="0"/>
                <a:cs typeface="Times New Roman" pitchFamily="18" charset="0"/>
              </a:rPr>
              <a:t>teorisa</a:t>
            </a:r>
            <a:r>
              <a:rPr lang="pt-BR" altLang="pt-BR" sz="4400" baseline="0" dirty="0" smtClean="0">
                <a:latin typeface="Times New Roman" pitchFamily="18" charset="0"/>
                <a:cs typeface="Times New Roman" pitchFamily="18" charset="0"/>
              </a:rPr>
              <a:t> da janela quebrada e a política de tolerância  zero face aos  princípios  da insignificância  e da intervenção  </a:t>
            </a:r>
            <a:r>
              <a:rPr lang="pt-BR" altLang="pt-BR" sz="4400" baseline="0" dirty="0" err="1" smtClean="0">
                <a:latin typeface="Times New Roman" pitchFamily="18" charset="0"/>
                <a:cs typeface="Times New Roman" pitchFamily="18" charset="0"/>
              </a:rPr>
              <a:t>minima</a:t>
            </a:r>
            <a:r>
              <a:rPr lang="pt-BR" altLang="pt-BR" sz="4400" baseline="0" dirty="0" smtClean="0">
                <a:latin typeface="Times New Roman" pitchFamily="18" charset="0"/>
                <a:cs typeface="Times New Roman" pitchFamily="18" charset="0"/>
              </a:rPr>
              <a:t>  no direito brasileiro. Conteúdo jurídico : 2011. Disponível  em : </a:t>
            </a:r>
            <a:r>
              <a:rPr lang="pt-BR" altLang="pt-BR" sz="4400" baseline="0" dirty="0" smtClean="0">
                <a:latin typeface="Times New Roman" pitchFamily="18" charset="0"/>
                <a:cs typeface="Times New Roman" pitchFamily="18" charset="0"/>
                <a:hlinkClick r:id="rId5"/>
              </a:rPr>
              <a:t>http://www.conteudojuridico</a:t>
            </a:r>
            <a:r>
              <a:rPr lang="pt-BR" altLang="pt-BR" sz="4400" baseline="0" dirty="0" smtClean="0">
                <a:latin typeface="Times New Roman" pitchFamily="18" charset="0"/>
                <a:cs typeface="Times New Roman" pitchFamily="18" charset="0"/>
              </a:rPr>
              <a:t> .com.be/?artigos E ver=2.32244</a:t>
            </a:r>
            <a:r>
              <a:rPr lang="pt-BR" altLang="pt-BR" sz="4400" baseline="0" dirty="0" err="1" smtClean="0">
                <a:latin typeface="Times New Roman" pitchFamily="18" charset="0"/>
                <a:cs typeface="Times New Roman" pitchFamily="18" charset="0"/>
              </a:rPr>
              <a:t>eseo</a:t>
            </a:r>
            <a:r>
              <a:rPr lang="pt-BR" altLang="pt-BR" sz="4400" baseline="0" dirty="0" smtClean="0">
                <a:latin typeface="Times New Roman" pitchFamily="18" charset="0"/>
                <a:cs typeface="Times New Roman" pitchFamily="18" charset="0"/>
              </a:rPr>
              <a:t>=1. Acesso em: 8 set. de 207.</a:t>
            </a:r>
            <a:endParaRPr lang="pt-BR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5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5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6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6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6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pt-BR" altLang="pt-BR" sz="4800" baseline="0" dirty="0" smtClean="0">
                <a:latin typeface="Times New Roman" pitchFamily="18" charset="0"/>
                <a:cs typeface="Times New Roman" pitchFamily="18" charset="0"/>
              </a:rPr>
              <a:t>																																						</a:t>
            </a:r>
            <a:endParaRPr lang="pt-BR" altLang="pt-BR" sz="4800" dirty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02" name="Retângulo 17"/>
          <p:cNvSpPr>
            <a:spLocks noChangeArrowheads="1"/>
          </p:cNvSpPr>
          <p:nvPr/>
        </p:nvSpPr>
        <p:spPr bwMode="auto">
          <a:xfrm>
            <a:off x="2520505" y="38431788"/>
            <a:ext cx="28059508" cy="42904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15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1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13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95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72000">
              <a:buNone/>
            </a:pPr>
            <a:r>
              <a:rPr lang="pt-BR" sz="9600" dirty="0" smtClean="0"/>
              <a:t>   </a:t>
            </a:r>
            <a:r>
              <a:rPr lang="pt-BR" sz="5400" dirty="0" smtClean="0"/>
              <a:t>¹Academica de direito pelo Centro Universitário Luterano de </a:t>
            </a:r>
            <a:r>
              <a:rPr lang="pt-BR" sz="5400" dirty="0" err="1" smtClean="0"/>
              <a:t>Ji</a:t>
            </a:r>
            <a:r>
              <a:rPr lang="pt-BR" sz="5400" dirty="0" smtClean="0"/>
              <a:t>- Paraná, e-mail:  </a:t>
            </a:r>
            <a:r>
              <a:rPr lang="pt-BR" sz="5400" u="sng" dirty="0" smtClean="0">
                <a:hlinkClick r:id="rId6"/>
              </a:rPr>
              <a:t>eli.jipa@hotmail.com</a:t>
            </a:r>
            <a:endParaRPr lang="pt-BR" sz="5400" u="sng" dirty="0" smtClean="0"/>
          </a:p>
          <a:p>
            <a:pPr marL="72000">
              <a:buNone/>
            </a:pPr>
            <a:r>
              <a:rPr lang="pt-BR" sz="5400" dirty="0" smtClean="0"/>
              <a:t>     ²Acadêmica de direito pelo Centro Universitário Luterano de </a:t>
            </a:r>
            <a:r>
              <a:rPr lang="pt-BR" sz="5400" dirty="0" err="1" smtClean="0"/>
              <a:t>ji-Paraná</a:t>
            </a:r>
            <a:r>
              <a:rPr lang="pt-BR" sz="5400" dirty="0" smtClean="0"/>
              <a:t>, e-mail</a:t>
            </a:r>
            <a:r>
              <a:rPr lang="pt-BR" sz="5400" u="sng" dirty="0" smtClean="0"/>
              <a:t>:Marcinhamoretty@hotmail.com</a:t>
            </a:r>
          </a:p>
          <a:p>
            <a:pPr marL="72000">
              <a:buNone/>
            </a:pPr>
            <a:r>
              <a:rPr lang="pt-BR" sz="5400" dirty="0" smtClean="0"/>
              <a:t>  </a:t>
            </a:r>
            <a:r>
              <a:rPr lang="pt-BR" sz="5400" baseline="0" dirty="0" smtClean="0"/>
              <a:t> ³</a:t>
            </a:r>
            <a:r>
              <a:rPr lang="pt-BR" sz="5400" dirty="0" smtClean="0"/>
              <a:t>Acadêmica de direito pelo Centro Universitário Luterano de </a:t>
            </a:r>
            <a:r>
              <a:rPr lang="pt-BR" sz="5400" dirty="0" err="1" smtClean="0"/>
              <a:t>Ji-Paraná</a:t>
            </a:r>
            <a:r>
              <a:rPr lang="pt-BR" sz="5400" dirty="0" smtClean="0"/>
              <a:t>, e </a:t>
            </a:r>
            <a:r>
              <a:rPr lang="pt-BR" sz="5400" dirty="0" err="1" smtClean="0"/>
              <a:t>mail</a:t>
            </a:r>
            <a:r>
              <a:rPr lang="pt-BR" sz="5400" dirty="0" smtClean="0"/>
              <a:t>:</a:t>
            </a:r>
            <a:r>
              <a:rPr lang="pt-BR" sz="5400" u="sng" dirty="0" smtClean="0"/>
              <a:t>vany_paiva@hotmail.co</a:t>
            </a:r>
            <a:r>
              <a:rPr lang="pt-BR" sz="5400" dirty="0" smtClean="0"/>
              <a:t>m</a:t>
            </a:r>
          </a:p>
          <a:p>
            <a:pPr marL="72000">
              <a:buNone/>
            </a:pPr>
            <a:r>
              <a:rPr lang="pt-BR" sz="5400" baseline="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pt-BR" sz="5400" dirty="0" smtClean="0">
                <a:latin typeface="Times New Roman" pitchFamily="18" charset="0"/>
                <a:cs typeface="Times New Roman" pitchFamily="18" charset="0"/>
              </a:rPr>
              <a:t>Professor de Direito pelo Centro Universitário Luterano de </a:t>
            </a:r>
            <a:r>
              <a:rPr lang="pt-BR" sz="5400" dirty="0" err="1" smtClean="0">
                <a:latin typeface="Times New Roman" pitchFamily="18" charset="0"/>
                <a:cs typeface="Times New Roman" pitchFamily="18" charset="0"/>
              </a:rPr>
              <a:t>Ji-Paraná</a:t>
            </a:r>
            <a:r>
              <a:rPr lang="pt-BR" sz="5400" dirty="0" smtClean="0">
                <a:latin typeface="Times New Roman" pitchFamily="18" charset="0"/>
                <a:cs typeface="Times New Roman" pitchFamily="18" charset="0"/>
              </a:rPr>
              <a:t>,e- </a:t>
            </a:r>
            <a:r>
              <a:rPr lang="pt-BR" sz="5400" dirty="0" err="1" smtClean="0">
                <a:latin typeface="Times New Roman" pitchFamily="18" charset="0"/>
                <a:cs typeface="Times New Roman" pitchFamily="18" charset="0"/>
              </a:rPr>
              <a:t>mail</a:t>
            </a:r>
            <a:r>
              <a:rPr lang="pt-BR" sz="5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pt-BR" sz="5400" u="sng" dirty="0" smtClean="0">
                <a:latin typeface="Times New Roman" pitchFamily="18" charset="0"/>
                <a:cs typeface="Times New Roman" pitchFamily="18" charset="0"/>
              </a:rPr>
              <a:t>oscarprof@ibest.com.br</a:t>
            </a:r>
            <a:endParaRPr lang="pt-BR" altLang="pt-BR" sz="5400" baseline="300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pt-BR" altLang="pt-BR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4" name="Rectangle 18"/>
          <p:cNvSpPr>
            <a:spLocks noChangeArrowheads="1"/>
          </p:cNvSpPr>
          <p:nvPr/>
        </p:nvSpPr>
        <p:spPr bwMode="auto">
          <a:xfrm>
            <a:off x="1368377" y="4536804"/>
            <a:ext cx="29019224" cy="38287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4321175">
              <a:spcBef>
                <a:spcPct val="20000"/>
              </a:spcBef>
              <a:buChar char="•"/>
              <a:defRPr sz="15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4321175">
              <a:spcBef>
                <a:spcPct val="20000"/>
              </a:spcBef>
              <a:buChar char="–"/>
              <a:defRPr sz="1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4321175">
              <a:spcBef>
                <a:spcPct val="20000"/>
              </a:spcBef>
              <a:buChar char="•"/>
              <a:defRPr sz="113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4321175">
              <a:spcBef>
                <a:spcPct val="20000"/>
              </a:spcBef>
              <a:buChar char="–"/>
              <a:defRPr sz="95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4321175">
              <a:spcBef>
                <a:spcPct val="20000"/>
              </a:spcBef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321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321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321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321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r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Tx/>
              <a:buNone/>
            </a:pPr>
            <a:endParaRPr lang="pt-BR" altLang="pt-BR" sz="4000" baseline="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spcBef>
                <a:spcPts val="600"/>
              </a:spcBef>
              <a:spcAft>
                <a:spcPts val="600"/>
              </a:spcAft>
              <a:buFontTx/>
              <a:buNone/>
            </a:pPr>
            <a:r>
              <a:rPr lang="pt-BR" altLang="pt-BR" sz="4000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Elisane Gomes Leal¹   </a:t>
            </a:r>
          </a:p>
          <a:p>
            <a:pPr algn="r">
              <a:spcBef>
                <a:spcPts val="600"/>
              </a:spcBef>
              <a:spcAft>
                <a:spcPts val="600"/>
              </a:spcAft>
              <a:buFontTx/>
              <a:buNone/>
            </a:pPr>
            <a:r>
              <a:rPr lang="pt-BR" altLang="pt-BR" sz="4000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Marcia Moretti Velozo²</a:t>
            </a:r>
          </a:p>
          <a:p>
            <a:pPr algn="r">
              <a:spcBef>
                <a:spcPts val="600"/>
              </a:spcBef>
              <a:spcAft>
                <a:spcPts val="600"/>
              </a:spcAft>
              <a:buFontTx/>
              <a:buNone/>
            </a:pPr>
            <a:r>
              <a:rPr lang="pt-BR" altLang="pt-BR" sz="4000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Vanise Fernandes de Paiva³</a:t>
            </a:r>
          </a:p>
          <a:p>
            <a:pPr algn="r">
              <a:spcBef>
                <a:spcPts val="600"/>
              </a:spcBef>
              <a:spcAft>
                <a:spcPts val="600"/>
              </a:spcAft>
              <a:buFontTx/>
              <a:buNone/>
            </a:pPr>
            <a:r>
              <a:rPr lang="pt-BR" altLang="pt-BR" sz="4000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Orientador:Oscar Francisco </a:t>
            </a:r>
            <a:r>
              <a:rPr lang="pt-BR" altLang="pt-BR" sz="4000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Alves </a:t>
            </a:r>
            <a:r>
              <a:rPr lang="pt-BR" altLang="pt-BR" sz="4000" baseline="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junior</a:t>
            </a:r>
            <a:endParaRPr lang="pt-BR" altLang="pt-BR" sz="4000" baseline="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106" name="Picture 12" descr="Cabecalho_1200pxX121px_SalaoIniciacaoCientificaForumPesquisa-0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63" y="1"/>
            <a:ext cx="32399287" cy="393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Retângulo 17"/>
          <p:cNvSpPr/>
          <p:nvPr/>
        </p:nvSpPr>
        <p:spPr>
          <a:xfrm>
            <a:off x="0" y="4320781"/>
            <a:ext cx="3153972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/>
            <a:r>
              <a:rPr lang="pt-BR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4800" b="1" baseline="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pt-BR" sz="5400" b="1" baseline="0" dirty="0" smtClean="0">
                <a:latin typeface="Times New Roman" pitchFamily="18" charset="0"/>
                <a:cs typeface="Times New Roman" pitchFamily="18" charset="0"/>
              </a:rPr>
              <a:t>TEORIA  DAS JANELAS QUEBRADAS</a:t>
            </a:r>
            <a:endParaRPr lang="pt-BR" sz="5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tângulo 18"/>
          <p:cNvSpPr/>
          <p:nvPr/>
        </p:nvSpPr>
        <p:spPr>
          <a:xfrm>
            <a:off x="2088457" y="6120980"/>
            <a:ext cx="16273809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sz="6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6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6600" dirty="0" smtClean="0">
                <a:latin typeface="Times New Roman" pitchFamily="18" charset="0"/>
                <a:cs typeface="Times New Roman" pitchFamily="18" charset="0"/>
              </a:rPr>
              <a:t>           Palavra chave: experimento, janela quebrada, carros</a:t>
            </a:r>
            <a:r>
              <a:rPr lang="pt-BR" sz="6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pt-BR" sz="6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211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8500" b="0" i="0" u="none" strike="noStrike" cap="none" normalizeH="0" baseline="-2500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211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8500" b="0" i="0" u="none" strike="noStrike" cap="none" normalizeH="0" baseline="-2500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2966</TotalTime>
  <Words>196</Words>
  <Application>Microsoft Office PowerPoint</Application>
  <PresentationFormat>Personalizar</PresentationFormat>
  <Paragraphs>72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Design padrão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Dinâmica social e  Jogos Olímpicos</dc:title>
  <dc:creator>user</dc:creator>
  <cp:lastModifiedBy>Baleia</cp:lastModifiedBy>
  <cp:revision>210</cp:revision>
  <dcterms:created xsi:type="dcterms:W3CDTF">2010-10-25T13:22:31Z</dcterms:created>
  <dcterms:modified xsi:type="dcterms:W3CDTF">2017-09-18T12:56:05Z</dcterms:modified>
</cp:coreProperties>
</file>