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404050" cy="43205400"/>
  <p:notesSz cx="6888163" cy="96234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8500" kern="1200" baseline="-250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380" autoAdjust="0"/>
  </p:normalViewPr>
  <p:slideViewPr>
    <p:cSldViewPr>
      <p:cViewPr>
        <p:scale>
          <a:sx n="20" d="100"/>
          <a:sy n="20" d="100"/>
        </p:scale>
        <p:origin x="-756" y="-72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400" d="100"/>
        <a:sy n="4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aseline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aseline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/>
            </a:lvl1pPr>
          </a:lstStyle>
          <a:p>
            <a:pPr>
              <a:defRPr/>
            </a:pPr>
            <a:fld id="{654283FC-1C3D-49A4-9C57-11D9B4F60F0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189589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aseline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90738" y="722313"/>
            <a:ext cx="2706687" cy="3608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570413"/>
            <a:ext cx="5510213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aseline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/>
            </a:lvl1pPr>
          </a:lstStyle>
          <a:p>
            <a:pPr>
              <a:defRPr/>
            </a:pPr>
            <a:fld id="{429E3DBD-A4E5-4A65-BFCF-6A14C1CC599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35698453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5B98B7-3515-42CB-8F7A-642AF7C659E3}" type="slidenum">
              <a:rPr lang="en-US" altLang="pt-BR" smtClean="0"/>
              <a:pPr>
                <a:spcBef>
                  <a:spcPct val="0"/>
                </a:spcBef>
              </a:pPr>
              <a:t>1</a:t>
            </a:fld>
            <a:endParaRPr lang="en-US" altLang="pt-BR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463" y="13422313"/>
            <a:ext cx="27543125" cy="9259887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925" y="24482425"/>
            <a:ext cx="22682200" cy="110426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CBE80-779B-4040-B406-E0162E1FF98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65574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96F0C-4702-472C-870F-D97D409EB8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79310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93413" y="1730375"/>
            <a:ext cx="7289800" cy="368649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0838" y="1730375"/>
            <a:ext cx="21720175" cy="368649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FE093-2E76-41EE-8E9E-EE4D43E976C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82916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50553-6070-463E-B3A2-98A73E1AE57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215311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050" y="27763788"/>
            <a:ext cx="27544713" cy="85804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050" y="18311813"/>
            <a:ext cx="27544713" cy="94519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A007A-7B12-4A6B-B60E-4AD27DF9A0B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65032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0838" y="10080625"/>
            <a:ext cx="14504987" cy="2851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8225" y="10080625"/>
            <a:ext cx="14504988" cy="2851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B8CC1-1F74-4F48-BBFC-853D7C9C3ED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457010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838" y="9671050"/>
            <a:ext cx="14316075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838" y="13701713"/>
            <a:ext cx="14316075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0788" y="9671050"/>
            <a:ext cx="14322425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0788" y="13701713"/>
            <a:ext cx="14322425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D9EB3-F3B4-4325-BEC3-E5BB63F027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09898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0FD28-D2F0-4E60-BE45-DCCC7A4FEDA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9845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32B9D-D748-4525-8788-08C4085A23B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97130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838" y="1720850"/>
            <a:ext cx="10660062" cy="73199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9838" y="1720850"/>
            <a:ext cx="18113375" cy="36874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838" y="9040813"/>
            <a:ext cx="10660062" cy="29554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F103D-F8BB-4966-A5EA-CD48137F8C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72456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588" y="30243463"/>
            <a:ext cx="19442112" cy="35702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1588" y="3860800"/>
            <a:ext cx="19442112" cy="25922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1588" y="33813750"/>
            <a:ext cx="19442112" cy="5070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D3E58-4DCC-4B91-B895-CB668B70CF2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406105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20838" y="1730375"/>
            <a:ext cx="2916237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20838" y="10080625"/>
            <a:ext cx="29162375" cy="285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20838" y="39344600"/>
            <a:ext cx="75596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600" baseline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44600"/>
            <a:ext cx="102616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600" baseline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3538" y="39344600"/>
            <a:ext cx="75596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600" baseline="0"/>
            </a:lvl1pPr>
          </a:lstStyle>
          <a:p>
            <a:pPr>
              <a:defRPr/>
            </a:pPr>
            <a:fld id="{898DDA0E-9885-4F3E-8E45-AEE6EB773B9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1175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defTabSz="4321175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  <a:ea typeface="MS PGothic" pitchFamily="34" charset="-128"/>
        </a:defRPr>
      </a:lvl2pPr>
      <a:lvl3pPr algn="ctr" defTabSz="4321175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  <a:ea typeface="MS PGothic" pitchFamily="34" charset="-128"/>
        </a:defRPr>
      </a:lvl3pPr>
      <a:lvl4pPr algn="ctr" defTabSz="4321175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  <a:ea typeface="MS PGothic" pitchFamily="34" charset="-128"/>
        </a:defRPr>
      </a:lvl4pPr>
      <a:lvl5pPr algn="ctr" defTabSz="4321175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defTabSz="4321175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6pPr>
      <a:lvl7pPr marL="914400" algn="ctr" defTabSz="4321175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7pPr>
      <a:lvl8pPr marL="1371600" algn="ctr" defTabSz="4321175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8pPr>
      <a:lvl9pPr marL="1828800" algn="ctr" defTabSz="4321175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9pPr>
    </p:titleStyle>
    <p:bodyStyle>
      <a:lvl1pPr marL="1620838" indent="-1620838" algn="l" defTabSz="4321175" rtl="0" eaLnBrk="0" fontAlgn="base" hangingPunct="0">
        <a:spcBef>
          <a:spcPct val="20000"/>
        </a:spcBef>
        <a:spcAft>
          <a:spcPct val="0"/>
        </a:spcAft>
        <a:buChar char="•"/>
        <a:defRPr sz="151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3509963" indent="-1349375" algn="l" defTabSz="4321175" rtl="0" eaLnBrk="0" fontAlgn="base" hangingPunct="0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  <a:ea typeface="MS PGothic" pitchFamily="34" charset="-128"/>
        </a:defRPr>
      </a:lvl2pPr>
      <a:lvl3pPr marL="5400675" indent="-1079500" algn="l" defTabSz="4321175" rtl="0" eaLnBrk="0" fontAlgn="base" hangingPunct="0">
        <a:spcBef>
          <a:spcPct val="20000"/>
        </a:spcBef>
        <a:spcAft>
          <a:spcPct val="0"/>
        </a:spcAft>
        <a:buChar char="•"/>
        <a:defRPr sz="11300">
          <a:solidFill>
            <a:schemeClr val="tx1"/>
          </a:solidFill>
          <a:latin typeface="+mn-lt"/>
          <a:ea typeface="MS PGothic" pitchFamily="34" charset="-128"/>
        </a:defRPr>
      </a:lvl3pPr>
      <a:lvl4pPr marL="7561263" indent="-1081088" algn="l" defTabSz="4321175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  <a:ea typeface="MS PGothic" pitchFamily="34" charset="-128"/>
        </a:defRPr>
      </a:lvl4pPr>
      <a:lvl5pPr marL="9721850" indent="-1081088" algn="l" defTabSz="4321175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  <a:ea typeface="MS PGothic" pitchFamily="34" charset="-128"/>
        </a:defRPr>
      </a:lvl5pPr>
      <a:lvl6pPr marL="10179050" indent="-1081088" algn="l" defTabSz="432117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  <a:ea typeface="ＭＳ Ｐゴシック" charset="-128"/>
        </a:defRPr>
      </a:lvl6pPr>
      <a:lvl7pPr marL="10636250" indent="-1081088" algn="l" defTabSz="432117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  <a:ea typeface="ＭＳ Ｐゴシック" charset="-128"/>
        </a:defRPr>
      </a:lvl7pPr>
      <a:lvl8pPr marL="11093450" indent="-1081088" algn="l" defTabSz="432117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  <a:ea typeface="ＭＳ Ｐゴシック" charset="-128"/>
        </a:defRPr>
      </a:lvl8pPr>
      <a:lvl9pPr marL="11550650" indent="-1081088" algn="l" defTabSz="4321175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jus.com.br/artigos/18690" TargetMode="Externa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eli.jipa@hotmail.com" TargetMode="External"/><Relationship Id="rId5" Type="http://schemas.openxmlformats.org/officeDocument/2006/relationships/hyperlink" Target="http://www.conteudojuridico/" TargetMode="External"/><Relationship Id="rId4" Type="http://schemas.openxmlformats.org/officeDocument/2006/relationships/hyperlink" Target="http://www.ambit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11"/>
          <p:cNvSpPr txBox="1">
            <a:spLocks noChangeArrowheads="1"/>
          </p:cNvSpPr>
          <p:nvPr/>
        </p:nvSpPr>
        <p:spPr bwMode="auto">
          <a:xfrm>
            <a:off x="19081750" y="1439863"/>
            <a:ext cx="11522075" cy="1487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321175"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321175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321175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321175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321175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pt-BR" altLang="pt-BR" sz="13600" dirty="0"/>
          </a:p>
        </p:txBody>
      </p:sp>
      <p:sp>
        <p:nvSpPr>
          <p:cNvPr id="4100" name="Retângulo 10"/>
          <p:cNvSpPr>
            <a:spLocks noChangeArrowheads="1"/>
          </p:cNvSpPr>
          <p:nvPr/>
        </p:nvSpPr>
        <p:spPr bwMode="auto">
          <a:xfrm>
            <a:off x="3384601" y="8137204"/>
            <a:ext cx="13719170" cy="46145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endParaRPr lang="pt-BR" altLang="pt-B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4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O referido tema foi selecionado por se tratar de um assunto  de relevenate valor social para os indivíduos da área jurídica, principalmente para estudiosos da  área criminal , dado que o índice de criminalidade em cidades de todo território nacional aumenta diretamente, e as políticas  de combate e repressão são ineficientes .</a:t>
            </a:r>
            <a:endParaRPr lang="pt-BR" altLang="pt-BR" sz="4400" dirty="0">
              <a:latin typeface="Times New Roman" pitchFamily="18" charset="0"/>
              <a:cs typeface="Times New Roman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endParaRPr lang="pt-BR" altLang="pt-BR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6000" b="1" dirty="0" smtClean="0">
                <a:latin typeface="Times New Roman" pitchFamily="18" charset="0"/>
                <a:cs typeface="Times New Roman" pitchFamily="18" charset="0"/>
              </a:rPr>
              <a:t>OBJETIVO</a:t>
            </a:r>
            <a:endParaRPr lang="pt-BR" altLang="pt-B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pt-BR" altLang="pt-BR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sz="4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Esse trabalho tem objetivo de indenficar que a criminalidade não estava na pobreza, e sim na relação social humana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..</a:t>
            </a:r>
            <a:endParaRPr lang="pt-BR" altLang="pt-BR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endParaRPr lang="pt-BR" altLang="pt-B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  <a:endParaRPr lang="pt-BR" altLang="pt-B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sz="9600" dirty="0" smtClean="0"/>
              <a:t>    </a:t>
            </a:r>
            <a:r>
              <a:rPr lang="pt-BR" sz="40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baseline="0" dirty="0" smtClean="0">
                <a:latin typeface="Times New Roman" pitchFamily="18" charset="0"/>
                <a:cs typeface="Times New Roman" pitchFamily="18" charset="0"/>
              </a:rPr>
              <a:t>A  presente pesquisa se concretizou pelo método analítico foi concebida por meios de consultas a periódicos online e artigos científicos no âmbito do direito penal/criminal para ter-se um embasamento teórico a respeito do tema exposto.</a:t>
            </a:r>
            <a:endParaRPr lang="pt-BR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endParaRPr lang="pt-BR" alt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4400" b="1" baseline="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72000" algn="just" eaLnBrk="1" hangingPunct="1">
              <a:spcBef>
                <a:spcPts val="0"/>
              </a:spcBef>
              <a:buFontTx/>
              <a:buNone/>
            </a:pPr>
            <a:r>
              <a:rPr lang="pt-BR" altLang="pt-BR" sz="4400" b="1" baseline="0" dirty="0" smtClean="0">
                <a:latin typeface="Times New Roman" pitchFamily="18" charset="0"/>
                <a:cs typeface="Times New Roman" pitchFamily="18" charset="0"/>
              </a:rPr>
              <a:t>       A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Teoria da Janelas Quebradas foi publicada em 1982 nos Estados Unidos pela revista The Atlantic Monthly  e se fundamentou num  experimento onde dois pesquisadores deixaram dois carros em diferentes bairros da cidade de Nova Iorque, o primeiro e um bairro nobre e o segundo na periferia. Como já era de se esperar ,o carro que ficou na periferia foi rapidamente depredado , e o outro carro permaneceu como foi deixado durante duas semanas, ate que um dos pesquisadores quebrou algumas janelas do veiculo , e a partir daí o carro foi completamente destruído. O estudo tinha a finalidade de demonstrar  a relação de causalidade  entre a desordem e a criminalidade . Chegou-se á conclusão de que não só a pobreza  é causa do aumento da  criminalidade , mas também o descaso  aos  atos de desordem e vandalismo .</a:t>
            </a:r>
            <a:r>
              <a:rPr lang="pt-BR" sz="44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Segundo pesquisadores   caso  a janela de um prédio fosse quebrada e não fosse imediatamente consertada , as pessoas que avistasse pensariam que naquele local ninguém  se preocuparia com aquilo , o que levaria os vândalos a depredarem mais janelas, e,  eventualmente,poderiam invadir o local e lá e</a:t>
            </a:r>
            <a:r>
              <a:rPr lang="pt-BR" sz="4400" baseline="0" dirty="0" smtClean="0">
                <a:latin typeface="Times New Roman" pitchFamily="18" charset="0"/>
                <a:cs typeface="Times New Roman" pitchFamily="18" charset="0"/>
              </a:rPr>
              <a:t>stabeleceram moradia, num processo gradativo</a:t>
            </a:r>
            <a:endParaRPr lang="pt-BR" altLang="pt-BR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60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pt-BR" alt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48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4800" dirty="0"/>
          </a:p>
        </p:txBody>
      </p:sp>
      <p:sp>
        <p:nvSpPr>
          <p:cNvPr id="4101" name="Retângulo 11"/>
          <p:cNvSpPr>
            <a:spLocks noChangeArrowheads="1"/>
          </p:cNvSpPr>
          <p:nvPr/>
        </p:nvSpPr>
        <p:spPr bwMode="auto">
          <a:xfrm>
            <a:off x="17282145" y="8785276"/>
            <a:ext cx="13456623" cy="3042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72000" algn="just" eaLnBrk="1" hangingPunct="1">
              <a:spcBef>
                <a:spcPct val="0"/>
              </a:spcBef>
              <a:buNone/>
            </a:pPr>
            <a:r>
              <a:rPr lang="pt-BR" sz="4400" baseline="0" dirty="0" smtClean="0">
                <a:latin typeface="Times New Roman" pitchFamily="18" charset="0"/>
                <a:cs typeface="Times New Roman" pitchFamily="18" charset="0"/>
              </a:rPr>
              <a:t>                    Dessa forma,a teoria da janela quebrada esclarece como deve ser combatido os altos índices de vandalismo, além do policiamento comunitário, que possui grande papel na prevenção de crime.               A referida teoria alcançou bons resultados nos Estados Unidos, reduzindo-se drasticamente a criminalidade, principalmente na cidade de Nova Iorque.</a:t>
            </a:r>
            <a:r>
              <a:rPr lang="pt-BR" altLang="pt-BR" sz="4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pt-BR" altLang="pt-B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ct val="0"/>
              </a:spcBef>
              <a:buFontTx/>
              <a:buNone/>
            </a:pPr>
            <a:endParaRPr lang="pt-BR" alt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ct val="0"/>
              </a:spcBef>
              <a:buFontTx/>
              <a:buNone/>
            </a:pPr>
            <a:r>
              <a:rPr lang="pt-BR" altLang="pt-B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endParaRPr lang="pt-BR" altLang="pt-B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ct val="0"/>
              </a:spcBef>
              <a:buFontTx/>
              <a:buNone/>
            </a:pPr>
            <a:r>
              <a:rPr lang="pt-BR" sz="4800" baseline="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marL="72000" algn="just" eaLnBrk="1" hangingPunct="1">
              <a:spcBef>
                <a:spcPct val="0"/>
              </a:spcBef>
              <a:buFontTx/>
              <a:buNone/>
            </a:pPr>
            <a:r>
              <a:rPr lang="pt-BR" sz="4800" baseline="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pt-BR" sz="4400" baseline="0" dirty="0" smtClean="0">
                <a:latin typeface="Times New Roman" pitchFamily="18" charset="0"/>
                <a:cs typeface="Times New Roman" pitchFamily="18" charset="0"/>
              </a:rPr>
              <a:t>Em síntese , a teoria da janela quebrada expressava que caso a população e as autoridades publica não se preocupassem com os pequenos atos de marginalidade , induzira as pessoas a acreditarem que naquele local ninguém se importa com a desordem pública, o que levaria a prática de delitos mais grave.</a:t>
            </a:r>
            <a:r>
              <a:rPr lang="pt-BR" alt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2000" algn="just" eaLnBrk="1" hangingPunct="1">
              <a:spcBef>
                <a:spcPct val="0"/>
              </a:spcBef>
              <a:buFontTx/>
              <a:buNone/>
            </a:pPr>
            <a:endParaRPr lang="pt-BR" altLang="pt-BR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algn="just" eaLnBrk="1" hangingPunct="1">
              <a:spcBef>
                <a:spcPct val="0"/>
              </a:spcBef>
              <a:buFontTx/>
              <a:buNone/>
            </a:pPr>
            <a:r>
              <a:rPr lang="pt-BR" altLang="pt-BR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BIBLIOGRÁFICAS</a:t>
            </a:r>
            <a:r>
              <a:rPr lang="pt-BR" sz="10800" dirty="0" smtClean="0"/>
              <a:t> </a:t>
            </a:r>
          </a:p>
          <a:p>
            <a:pPr marL="72000" algn="just">
              <a:buNone/>
            </a:pPr>
            <a:endParaRPr lang="pt-BR" altLang="pt-BR" sz="44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72000" algn="just">
              <a:buNone/>
            </a:pP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ANDADE, Fabio Coutinho de. `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`Broken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Windows 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Theeory`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` ou teoria das janela quebradas . Revista Jus  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Navigandi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: 2011. Disponível  em: 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https://jus.com.br/artigos/18690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. Acesso em : 8 set. 2017</a:t>
            </a:r>
          </a:p>
          <a:p>
            <a:pPr marL="72000" algn="just">
              <a:buNone/>
            </a:pP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JÙNIOR, Aury Lopes. Violência  urbana e tolerância zero: verdades  e mentira. Âmbito jurídico , 2001. Disponível em : 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http:///www.ambito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juridico.com.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/site/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php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n_link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revista_artigos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_leituraeartigos_id=5805. Acesso em : 8 set. 2017. </a:t>
            </a:r>
          </a:p>
          <a:p>
            <a:pPr marL="72000" algn="just">
              <a:buNone/>
            </a:pP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NETO, José  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Algusto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 de Carvalho . A 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teorisa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da janela quebrada e a política de tolerância  zero face aos  princípios  da insignificância  e da intervenção  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minima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 no direito brasileiro. Conteúdo jurídico : 2011. Disponível  em : 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http://www.conteudojuridico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 .com.be/?artigos E ver=2.32244</a:t>
            </a:r>
            <a:r>
              <a:rPr lang="pt-BR" altLang="pt-BR" sz="4400" baseline="0" dirty="0" err="1" smtClean="0">
                <a:latin typeface="Times New Roman" pitchFamily="18" charset="0"/>
                <a:cs typeface="Times New Roman" pitchFamily="18" charset="0"/>
              </a:rPr>
              <a:t>eseo</a:t>
            </a:r>
            <a:r>
              <a:rPr lang="pt-BR" altLang="pt-BR" sz="4400" baseline="0" dirty="0" smtClean="0">
                <a:latin typeface="Times New Roman" pitchFamily="18" charset="0"/>
                <a:cs typeface="Times New Roman" pitchFamily="18" charset="0"/>
              </a:rPr>
              <a:t>=1. Acesso em: 8 set. de 207.</a:t>
            </a:r>
            <a:endParaRPr lang="pt-B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4800" baseline="0" dirty="0" smtClean="0">
                <a:latin typeface="Times New Roman" pitchFamily="18" charset="0"/>
                <a:cs typeface="Times New Roman" pitchFamily="18" charset="0"/>
              </a:rPr>
              <a:t>																																						</a:t>
            </a:r>
            <a:endParaRPr lang="pt-BR" altLang="pt-BR" sz="48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2" name="Retângulo 17"/>
          <p:cNvSpPr>
            <a:spLocks noChangeArrowheads="1"/>
          </p:cNvSpPr>
          <p:nvPr/>
        </p:nvSpPr>
        <p:spPr bwMode="auto">
          <a:xfrm>
            <a:off x="2520505" y="38431788"/>
            <a:ext cx="28059508" cy="429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72000">
              <a:buNone/>
            </a:pPr>
            <a:r>
              <a:rPr lang="pt-BR" sz="9600" dirty="0" smtClean="0"/>
              <a:t>   </a:t>
            </a:r>
            <a:r>
              <a:rPr lang="pt-BR" sz="5400" dirty="0" smtClean="0"/>
              <a:t>¹Academica de direito pelo Centro Universitário Luterano de </a:t>
            </a:r>
            <a:r>
              <a:rPr lang="pt-BR" sz="5400" dirty="0" err="1" smtClean="0"/>
              <a:t>Ji</a:t>
            </a:r>
            <a:r>
              <a:rPr lang="pt-BR" sz="5400" dirty="0" smtClean="0"/>
              <a:t>- Paraná, e-mail:  </a:t>
            </a:r>
            <a:r>
              <a:rPr lang="pt-BR" sz="5400" u="sng" dirty="0" smtClean="0">
                <a:hlinkClick r:id="rId6"/>
              </a:rPr>
              <a:t>eli.jipa@hotmail.com</a:t>
            </a:r>
            <a:endParaRPr lang="pt-BR" sz="5400" u="sng" dirty="0" smtClean="0"/>
          </a:p>
          <a:p>
            <a:pPr marL="72000">
              <a:buNone/>
            </a:pPr>
            <a:r>
              <a:rPr lang="pt-BR" sz="5400" dirty="0" smtClean="0"/>
              <a:t>     ²Acadêmica de direito pelo Centro Universitário Luterano de </a:t>
            </a:r>
            <a:r>
              <a:rPr lang="pt-BR" sz="5400" dirty="0" err="1" smtClean="0"/>
              <a:t>ji-Paraná</a:t>
            </a:r>
            <a:r>
              <a:rPr lang="pt-BR" sz="5400" dirty="0" smtClean="0"/>
              <a:t>, e-mail</a:t>
            </a:r>
            <a:r>
              <a:rPr lang="pt-BR" sz="5400" u="sng" dirty="0" smtClean="0"/>
              <a:t>:Marcinhamoretty@hotmail.com</a:t>
            </a:r>
          </a:p>
          <a:p>
            <a:pPr marL="72000">
              <a:buNone/>
            </a:pPr>
            <a:r>
              <a:rPr lang="pt-BR" sz="5400" dirty="0" smtClean="0"/>
              <a:t>  </a:t>
            </a:r>
            <a:r>
              <a:rPr lang="pt-BR" sz="5400" baseline="0" dirty="0" smtClean="0"/>
              <a:t> ³</a:t>
            </a:r>
            <a:r>
              <a:rPr lang="pt-BR" sz="5400" dirty="0" smtClean="0"/>
              <a:t>Acadêmica de direito pelo Centro Universitário Luterano de </a:t>
            </a:r>
            <a:r>
              <a:rPr lang="pt-BR" sz="5400" dirty="0" err="1" smtClean="0"/>
              <a:t>Ji-Paraná</a:t>
            </a:r>
            <a:r>
              <a:rPr lang="pt-BR" sz="5400" dirty="0" smtClean="0"/>
              <a:t>, e </a:t>
            </a:r>
            <a:r>
              <a:rPr lang="pt-BR" sz="5400" dirty="0" err="1" smtClean="0"/>
              <a:t>mail</a:t>
            </a:r>
            <a:r>
              <a:rPr lang="pt-BR" sz="5400" dirty="0" smtClean="0"/>
              <a:t>:</a:t>
            </a:r>
            <a:r>
              <a:rPr lang="pt-BR" sz="5400" u="sng" dirty="0" smtClean="0"/>
              <a:t>vany_paiva@hotmail.co</a:t>
            </a:r>
            <a:r>
              <a:rPr lang="pt-BR" sz="5400" dirty="0" smtClean="0"/>
              <a:t>m</a:t>
            </a:r>
          </a:p>
          <a:p>
            <a:pPr marL="72000">
              <a:buNone/>
            </a:pPr>
            <a:r>
              <a:rPr lang="pt-BR" sz="5400" baseline="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pt-BR" sz="5400" dirty="0" smtClean="0">
                <a:latin typeface="Times New Roman" pitchFamily="18" charset="0"/>
                <a:cs typeface="Times New Roman" pitchFamily="18" charset="0"/>
              </a:rPr>
              <a:t>Professor de Direito pelo Centro Universitário Luterano de </a:t>
            </a:r>
            <a:r>
              <a:rPr lang="pt-BR" sz="5400" dirty="0" err="1" smtClean="0">
                <a:latin typeface="Times New Roman" pitchFamily="18" charset="0"/>
                <a:cs typeface="Times New Roman" pitchFamily="18" charset="0"/>
              </a:rPr>
              <a:t>Ji-Paraná</a:t>
            </a:r>
            <a:r>
              <a:rPr lang="pt-BR" sz="5400" dirty="0" smtClean="0">
                <a:latin typeface="Times New Roman" pitchFamily="18" charset="0"/>
                <a:cs typeface="Times New Roman" pitchFamily="18" charset="0"/>
              </a:rPr>
              <a:t>,e- </a:t>
            </a:r>
            <a:r>
              <a:rPr lang="pt-BR" sz="5400" dirty="0" err="1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pt-BR" sz="5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5400" u="sng" dirty="0" smtClean="0">
                <a:latin typeface="Times New Roman" pitchFamily="18" charset="0"/>
                <a:cs typeface="Times New Roman" pitchFamily="18" charset="0"/>
              </a:rPr>
              <a:t>oscarprof@ibest.com.br</a:t>
            </a:r>
            <a:endParaRPr lang="pt-BR" altLang="pt-BR" sz="54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4" name="Rectangle 18"/>
          <p:cNvSpPr>
            <a:spLocks noChangeArrowheads="1"/>
          </p:cNvSpPr>
          <p:nvPr/>
        </p:nvSpPr>
        <p:spPr bwMode="auto">
          <a:xfrm>
            <a:off x="1368377" y="4536804"/>
            <a:ext cx="29019224" cy="382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321175">
              <a:spcBef>
                <a:spcPct val="20000"/>
              </a:spcBef>
              <a:buChar char="•"/>
              <a:defRPr sz="15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321175">
              <a:spcBef>
                <a:spcPct val="20000"/>
              </a:spcBef>
              <a:buChar char="–"/>
              <a:defRPr sz="1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321175">
              <a:spcBef>
                <a:spcPct val="20000"/>
              </a:spcBef>
              <a:buChar char="•"/>
              <a:defRPr sz="11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321175">
              <a:spcBef>
                <a:spcPct val="20000"/>
              </a:spcBef>
              <a:buChar char="–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321175">
              <a:spcBef>
                <a:spcPct val="20000"/>
              </a:spcBef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pt-BR" altLang="pt-BR" sz="4000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pt-BR" altLang="pt-BR" sz="40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Elisane Gomes Leal¹   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pt-BR" altLang="pt-BR" sz="40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Marcia Moretti Velozo²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pt-BR" altLang="pt-BR" sz="40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Vanise Fernandes de Paiva³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pt-BR" altLang="pt-BR" sz="40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Orientador:Oscar Francisco </a:t>
            </a:r>
            <a:r>
              <a:rPr lang="pt-BR" altLang="pt-BR" sz="4000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Alves </a:t>
            </a:r>
            <a:r>
              <a:rPr lang="pt-BR" altLang="pt-BR" sz="4000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junior</a:t>
            </a:r>
            <a:endParaRPr lang="pt-BR" altLang="pt-BR" sz="4000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6" name="Picture 12" descr="Cabecalho_1200pxX121px_SalaoIniciacaoCientificaForumPesquisa-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1"/>
            <a:ext cx="32399287" cy="39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ângulo 17"/>
          <p:cNvSpPr/>
          <p:nvPr/>
        </p:nvSpPr>
        <p:spPr>
          <a:xfrm>
            <a:off x="0" y="4320781"/>
            <a:ext cx="31539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baseline="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pt-BR" sz="5400" b="1" baseline="0" dirty="0" smtClean="0">
                <a:latin typeface="Times New Roman" pitchFamily="18" charset="0"/>
                <a:cs typeface="Times New Roman" pitchFamily="18" charset="0"/>
              </a:rPr>
              <a:t>TEORIA  DAS JANELAS QUEBRADAS</a:t>
            </a:r>
            <a:endParaRPr lang="pt-BR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2088457" y="6120980"/>
            <a:ext cx="1627380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6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6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6600" dirty="0" smtClean="0">
                <a:latin typeface="Times New Roman" pitchFamily="18" charset="0"/>
                <a:cs typeface="Times New Roman" pitchFamily="18" charset="0"/>
              </a:rPr>
              <a:t>           Palavra chave: experimento, janela quebrada, carros</a:t>
            </a:r>
            <a:r>
              <a:rPr lang="pt-BR" sz="6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196</Words>
  <Application>Microsoft Office PowerPoint</Application>
  <PresentationFormat>Personalizar</PresentationFormat>
  <Paragraphs>72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Design padrão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Dinâmica social e  Jogos Olímpicos</dc:title>
  <dc:creator>user</dc:creator>
  <cp:lastModifiedBy>Baleia</cp:lastModifiedBy>
  <cp:revision>210</cp:revision>
  <dcterms:created xsi:type="dcterms:W3CDTF">2010-10-25T13:22:31Z</dcterms:created>
  <dcterms:modified xsi:type="dcterms:W3CDTF">2017-09-18T12:56:05Z</dcterms:modified>
</cp:coreProperties>
</file>