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5203150" cy="36004500"/>
  <p:notesSz cx="6858000" cy="9144000"/>
  <p:defaultTextStyle>
    <a:defPPr>
      <a:defRPr lang="pt-BR"/>
    </a:defPPr>
    <a:lvl1pPr marL="0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1pPr>
    <a:lvl2pPr marL="1669283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2pPr>
    <a:lvl3pPr marL="3338566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3pPr>
    <a:lvl4pPr marL="5007849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4pPr>
    <a:lvl5pPr marL="6677132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5pPr>
    <a:lvl6pPr marL="8346415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6pPr>
    <a:lvl7pPr marL="10015698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7pPr>
    <a:lvl8pPr marL="11684980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8pPr>
    <a:lvl9pPr marL="13354263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>
        <p:scale>
          <a:sx n="32" d="100"/>
          <a:sy n="32" d="100"/>
        </p:scale>
        <p:origin x="840" y="24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9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E6A81-4973-408F-8878-7C8AB7354E58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60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61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C80E3-5246-4D3B-95E9-32D4F2CB88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278CD-C2A1-4CFA-8688-2BB454DA580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5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104865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4865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528D8-4DE9-4BD8-A297-58E7ECE8C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7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598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528D8-4DE9-4BD8-A297-58E7ECE8CD7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890236" y="5892406"/>
            <a:ext cx="21422678" cy="12534900"/>
          </a:xfrm>
        </p:spPr>
        <p:txBody>
          <a:bodyPr anchor="b"/>
          <a:lstStyle>
            <a:lvl1pPr algn="ctr">
              <a:defRPr sz="165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3150394" y="18910699"/>
            <a:ext cx="18902363" cy="8692751"/>
          </a:xfrm>
        </p:spPr>
        <p:txBody>
          <a:bodyPr/>
          <a:lstStyle>
            <a:lvl1pPr marL="0" indent="0" algn="ctr">
              <a:buNone/>
              <a:defRPr sz="6615"/>
            </a:lvl1pPr>
            <a:lvl2pPr marL="1260180" indent="0" algn="ctr">
              <a:buNone/>
              <a:defRPr sz="5513"/>
            </a:lvl2pPr>
            <a:lvl3pPr marL="2520361" indent="0" algn="ctr">
              <a:buNone/>
              <a:defRPr sz="4961"/>
            </a:lvl3pPr>
            <a:lvl4pPr marL="3780541" indent="0" algn="ctr">
              <a:buNone/>
              <a:defRPr sz="4410"/>
            </a:lvl4pPr>
            <a:lvl5pPr marL="5040721" indent="0" algn="ctr">
              <a:buNone/>
              <a:defRPr sz="4410"/>
            </a:lvl5pPr>
            <a:lvl6pPr marL="6300902" indent="0" algn="ctr">
              <a:buNone/>
              <a:defRPr sz="4410"/>
            </a:lvl6pPr>
            <a:lvl7pPr marL="7561082" indent="0" algn="ctr">
              <a:buNone/>
              <a:defRPr sz="4410"/>
            </a:lvl7pPr>
            <a:lvl8pPr marL="8821263" indent="0" algn="ctr">
              <a:buNone/>
              <a:defRPr sz="4410"/>
            </a:lvl8pPr>
            <a:lvl9pPr marL="10081443" indent="0" algn="ctr">
              <a:buNone/>
              <a:defRPr sz="441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6" y="1916906"/>
            <a:ext cx="5434429" cy="305121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718" y="1916906"/>
            <a:ext cx="15988248" cy="305121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1719591" y="8976133"/>
            <a:ext cx="21737717" cy="14976869"/>
          </a:xfrm>
        </p:spPr>
        <p:txBody>
          <a:bodyPr anchor="b"/>
          <a:lstStyle>
            <a:lvl1pPr>
              <a:defRPr sz="165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37" name="Text Placeholder 2"/>
          <p:cNvSpPr>
            <a:spLocks noGrp="1"/>
          </p:cNvSpPr>
          <p:nvPr>
            <p:ph type="body" idx="1"/>
          </p:nvPr>
        </p:nvSpPr>
        <p:spPr>
          <a:xfrm>
            <a:off x="1719591" y="24094689"/>
            <a:ext cx="21737717" cy="7875982"/>
          </a:xfrm>
        </p:spPr>
        <p:txBody>
          <a:bodyPr/>
          <a:lstStyle>
            <a:lvl1pPr marL="0" indent="0">
              <a:buNone/>
              <a:defRPr sz="6615">
                <a:solidFill>
                  <a:schemeClr val="tx1"/>
                </a:solidFill>
              </a:defRPr>
            </a:lvl1pPr>
            <a:lvl2pPr marL="1260180" indent="0">
              <a:buNone/>
              <a:defRPr sz="5513">
                <a:solidFill>
                  <a:schemeClr val="tx1">
                    <a:tint val="75000"/>
                  </a:schemeClr>
                </a:solidFill>
              </a:defRPr>
            </a:lvl2pPr>
            <a:lvl3pPr marL="2520361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54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72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90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108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126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144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00" name="Content Placeholder 2"/>
          <p:cNvSpPr>
            <a:spLocks noGrp="1"/>
          </p:cNvSpPr>
          <p:nvPr>
            <p:ph sz="half" idx="1"/>
          </p:nvPr>
        </p:nvSpPr>
        <p:spPr>
          <a:xfrm>
            <a:off x="1732716" y="9584531"/>
            <a:ext cx="10711339" cy="22844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1" name="Content Placeholder 3"/>
          <p:cNvSpPr>
            <a:spLocks noGrp="1"/>
          </p:cNvSpPr>
          <p:nvPr>
            <p:ph sz="half" idx="2"/>
          </p:nvPr>
        </p:nvSpPr>
        <p:spPr>
          <a:xfrm>
            <a:off x="12759095" y="9584531"/>
            <a:ext cx="10711339" cy="22844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0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0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>
          <a:xfrm>
            <a:off x="1735999" y="1916914"/>
            <a:ext cx="21737717" cy="6959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06" name="Text Placeholder 2"/>
          <p:cNvSpPr>
            <a:spLocks noGrp="1"/>
          </p:cNvSpPr>
          <p:nvPr>
            <p:ph type="body" idx="1"/>
          </p:nvPr>
        </p:nvSpPr>
        <p:spPr>
          <a:xfrm>
            <a:off x="1736002" y="8826106"/>
            <a:ext cx="10662112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07" name="Content Placeholder 3"/>
          <p:cNvSpPr>
            <a:spLocks noGrp="1"/>
          </p:cNvSpPr>
          <p:nvPr>
            <p:ph sz="half" idx="2"/>
          </p:nvPr>
        </p:nvSpPr>
        <p:spPr>
          <a:xfrm>
            <a:off x="1736002" y="13151644"/>
            <a:ext cx="10662112" cy="1934408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9096" y="8826106"/>
            <a:ext cx="10714621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09" name="Content Placeholder 5"/>
          <p:cNvSpPr>
            <a:spLocks noGrp="1"/>
          </p:cNvSpPr>
          <p:nvPr>
            <p:ph sz="quarter" idx="4"/>
          </p:nvPr>
        </p:nvSpPr>
        <p:spPr>
          <a:xfrm>
            <a:off x="12759096" y="13151644"/>
            <a:ext cx="10714621" cy="1934408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47" name="Content Placeholder 2"/>
          <p:cNvSpPr>
            <a:spLocks noGrp="1"/>
          </p:cNvSpPr>
          <p:nvPr>
            <p:ph idx="1"/>
          </p:nvPr>
        </p:nvSpPr>
        <p:spPr>
          <a:xfrm>
            <a:off x="10714621" y="5183989"/>
            <a:ext cx="12759095" cy="25586531"/>
          </a:xfrm>
        </p:spPr>
        <p:txBody>
          <a:bodyPr/>
          <a:lstStyle>
            <a:lvl1pPr>
              <a:defRPr sz="8820"/>
            </a:lvl1pPr>
            <a:lvl2pPr>
              <a:defRPr sz="7718"/>
            </a:lvl2pPr>
            <a:lvl3pPr>
              <a:defRPr sz="6615"/>
            </a:lvl3pPr>
            <a:lvl4pPr>
              <a:defRPr sz="5513"/>
            </a:lvl4pPr>
            <a:lvl5pPr>
              <a:defRPr sz="5513"/>
            </a:lvl5pPr>
            <a:lvl6pPr>
              <a:defRPr sz="5513"/>
            </a:lvl6pPr>
            <a:lvl7pPr>
              <a:defRPr sz="5513"/>
            </a:lvl7pPr>
            <a:lvl8pPr>
              <a:defRPr sz="5513"/>
            </a:lvl8pPr>
            <a:lvl9pPr>
              <a:defRPr sz="5513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31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4621" y="5183989"/>
            <a:ext cx="12759095" cy="25586531"/>
          </a:xfrm>
        </p:spPr>
        <p:txBody>
          <a:bodyPr anchor="t"/>
          <a:lstStyle>
            <a:lvl1pPr marL="0" indent="0">
              <a:buNone/>
              <a:defRPr sz="8820"/>
            </a:lvl1pPr>
            <a:lvl2pPr marL="1260180" indent="0">
              <a:buNone/>
              <a:defRPr sz="7718"/>
            </a:lvl2pPr>
            <a:lvl3pPr marL="2520361" indent="0">
              <a:buNone/>
              <a:defRPr sz="6615"/>
            </a:lvl3pPr>
            <a:lvl4pPr marL="3780541" indent="0">
              <a:buNone/>
              <a:defRPr sz="5513"/>
            </a:lvl4pPr>
            <a:lvl5pPr marL="5040721" indent="0">
              <a:buNone/>
              <a:defRPr sz="5513"/>
            </a:lvl5pPr>
            <a:lvl6pPr marL="6300902" indent="0">
              <a:buNone/>
              <a:defRPr sz="5513"/>
            </a:lvl6pPr>
            <a:lvl7pPr marL="7561082" indent="0">
              <a:buNone/>
              <a:defRPr sz="5513"/>
            </a:lvl7pPr>
            <a:lvl8pPr marL="8821263" indent="0">
              <a:buNone/>
              <a:defRPr sz="5513"/>
            </a:lvl8pPr>
            <a:lvl9pPr marL="10081443" indent="0">
              <a:buNone/>
              <a:defRPr sz="551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1732717" y="1916914"/>
            <a:ext cx="21737717" cy="6959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1732717" y="9584531"/>
            <a:ext cx="21737717" cy="228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1732716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544" y="33370846"/>
            <a:ext cx="8506063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9725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2520361" rtl="0" eaLnBrk="1" latinLnBrk="0" hangingPunct="1">
        <a:lnSpc>
          <a:spcPct val="90000"/>
        </a:lnSpc>
        <a:spcBef>
          <a:spcPct val="0"/>
        </a:spcBef>
        <a:buNone/>
        <a:defRPr sz="121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90" indent="-630090" algn="l" defTabSz="2520361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8" kern="1200">
          <a:solidFill>
            <a:schemeClr val="tx1"/>
          </a:solidFill>
          <a:latin typeface="+mn-lt"/>
          <a:ea typeface="+mn-ea"/>
          <a:cs typeface="+mn-cs"/>
        </a:defRPr>
      </a:lvl1pPr>
      <a:lvl2pPr marL="189027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5045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3" kern="1200">
          <a:solidFill>
            <a:schemeClr val="tx1"/>
          </a:solidFill>
          <a:latin typeface="+mn-lt"/>
          <a:ea typeface="+mn-ea"/>
          <a:cs typeface="+mn-cs"/>
        </a:defRPr>
      </a:lvl3pPr>
      <a:lvl4pPr marL="441063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7081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3099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9117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5135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1153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18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36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54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72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90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108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126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144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mailto:jucilena.dias@gmail.com" TargetMode="Externa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grid.franke@hotmail.com" TargetMode="External"/><Relationship Id="rId5" Type="http://schemas.openxmlformats.org/officeDocument/2006/relationships/hyperlink" Target="mailto:sabrinegimeneskonig@gmail.com" TargetMode="External"/><Relationship Id="rId4" Type="http://schemas.openxmlformats.org/officeDocument/2006/relationships/hyperlink" Target="mailto:paulaoliveirars@bo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Rectangle 34"/>
          <p:cNvSpPr>
            <a:spLocks noChangeArrowheads="1"/>
          </p:cNvSpPr>
          <p:nvPr/>
        </p:nvSpPr>
        <p:spPr bwMode="auto">
          <a:xfrm>
            <a:off x="660400" y="7670800"/>
            <a:ext cx="10871200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  <p:sp>
        <p:nvSpPr>
          <p:cNvPr id="1048588" name="Rectangle 28"/>
          <p:cNvSpPr>
            <a:spLocks noChangeArrowheads="1"/>
          </p:cNvSpPr>
          <p:nvPr/>
        </p:nvSpPr>
        <p:spPr bwMode="auto">
          <a:xfrm>
            <a:off x="609601" y="27990800"/>
            <a:ext cx="10617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DESENVOLVIMENTO</a:t>
            </a:r>
          </a:p>
        </p:txBody>
      </p:sp>
      <p:sp>
        <p:nvSpPr>
          <p:cNvPr id="1048589" name="Rectangle 34"/>
          <p:cNvSpPr>
            <a:spLocks noChangeArrowheads="1"/>
          </p:cNvSpPr>
          <p:nvPr/>
        </p:nvSpPr>
        <p:spPr bwMode="auto">
          <a:xfrm>
            <a:off x="711200" y="15798800"/>
            <a:ext cx="10718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OBJETIVOS</a:t>
            </a:r>
          </a:p>
        </p:txBody>
      </p:sp>
      <p:sp>
        <p:nvSpPr>
          <p:cNvPr id="1048590" name="Rectangle 34"/>
          <p:cNvSpPr>
            <a:spLocks noChangeArrowheads="1"/>
          </p:cNvSpPr>
          <p:nvPr/>
        </p:nvSpPr>
        <p:spPr bwMode="auto">
          <a:xfrm>
            <a:off x="609600" y="21659851"/>
            <a:ext cx="10506075" cy="8858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sp>
        <p:nvSpPr>
          <p:cNvPr id="1048591" name="Rectangle 34"/>
          <p:cNvSpPr>
            <a:spLocks noChangeArrowheads="1"/>
          </p:cNvSpPr>
          <p:nvPr/>
        </p:nvSpPr>
        <p:spPr bwMode="auto">
          <a:xfrm>
            <a:off x="13858875" y="14140198"/>
            <a:ext cx="10379075" cy="8902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CONSIDERAÇÕES FINAIS</a:t>
            </a:r>
          </a:p>
        </p:txBody>
      </p:sp>
      <p:sp>
        <p:nvSpPr>
          <p:cNvPr id="1048592" name="Rectangle 34"/>
          <p:cNvSpPr>
            <a:spLocks noChangeArrowheads="1"/>
          </p:cNvSpPr>
          <p:nvPr/>
        </p:nvSpPr>
        <p:spPr bwMode="auto">
          <a:xfrm>
            <a:off x="13630275" y="26195118"/>
            <a:ext cx="11115674" cy="8368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REFERÊNCIAS</a:t>
            </a:r>
          </a:p>
        </p:txBody>
      </p:sp>
      <p:sp>
        <p:nvSpPr>
          <p:cNvPr id="1048593" name="CaixaDeTexto 8"/>
          <p:cNvSpPr txBox="1"/>
          <p:nvPr/>
        </p:nvSpPr>
        <p:spPr>
          <a:xfrm>
            <a:off x="8414790" y="4616897"/>
            <a:ext cx="9238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itchFamily="34" charset="0"/>
                <a:cs typeface="Arial" pitchFamily="34" charset="0"/>
              </a:rPr>
              <a:t>ACOLHENDO EMOÇÕES</a:t>
            </a:r>
          </a:p>
        </p:txBody>
      </p:sp>
      <p:sp>
        <p:nvSpPr>
          <p:cNvPr id="1048594" name="CaixaDeTexto 9"/>
          <p:cNvSpPr txBox="1"/>
          <p:nvPr/>
        </p:nvSpPr>
        <p:spPr>
          <a:xfrm>
            <a:off x="17061246" y="5259766"/>
            <a:ext cx="9427779" cy="433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>
                <a:latin typeface="Arial" pitchFamily="34" charset="0"/>
                <a:cs typeface="Arial" pitchFamily="34" charset="0"/>
              </a:rPr>
              <a:t>Jucilena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Dias¹</a:t>
            </a:r>
          </a:p>
          <a:p>
            <a:r>
              <a:rPr lang="pt-BR" sz="2800">
                <a:latin typeface="Arial" pitchFamily="34" charset="0"/>
                <a:cs typeface="Arial" pitchFamily="34" charset="0"/>
              </a:rPr>
              <a:t>Paula Bernardes²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Sabrine Konig³</a:t>
            </a: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Ingrid Francke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4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endParaRPr lang="pt-BR" sz="32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1048595" name="CaixaDeTexto 10"/>
          <p:cNvSpPr txBox="1"/>
          <p:nvPr/>
        </p:nvSpPr>
        <p:spPr>
          <a:xfrm>
            <a:off x="1577975" y="34188618"/>
            <a:ext cx="21590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Arial" pitchFamily="34" charset="0"/>
                <a:cs typeface="Arial" pitchFamily="34" charset="0"/>
              </a:rPr>
              <a:t>Acadêmica do curso de Psicologia da Instituição Universidade Luterana do Brasil. </a:t>
            </a:r>
            <a:r>
              <a:rPr lang="pt-BR" sz="2800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800" u="sng" dirty="0">
                <a:latin typeface="Arial" pitchFamily="34" charset="0"/>
                <a:cs typeface="Arial" pitchFamily="34" charset="0"/>
                <a:hlinkClick r:id="rId3"/>
              </a:rPr>
              <a:t>jucilena.dias@gmail.com</a:t>
            </a:r>
            <a:r>
              <a:rPr lang="pt-BR" sz="2800" u="sng" dirty="0">
                <a:latin typeface="Arial" pitchFamily="34" charset="0"/>
                <a:cs typeface="Arial" pitchFamily="34" charset="0"/>
              </a:rPr>
              <a:t> 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Acadêmica do curso de Psicologia da Instituição Universidade Luterana do Brasil. </a:t>
            </a:r>
            <a:r>
              <a:rPr lang="pt-BR" sz="2800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800" u="sng" dirty="0">
                <a:latin typeface="Arial" pitchFamily="34" charset="0"/>
                <a:cs typeface="Arial" pitchFamily="34" charset="0"/>
                <a:hlinkClick r:id="rId4"/>
              </a:rPr>
              <a:t>paulaoliveirars@bol.com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Acadêmica do curso de Psicologia da Instituição Universidade Luterana do Brasil. </a:t>
            </a:r>
            <a:r>
              <a:rPr lang="pt-BR" sz="2800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800" u="sng" dirty="0">
                <a:latin typeface="Arial" pitchFamily="34" charset="0"/>
                <a:cs typeface="Arial" pitchFamily="34" charset="0"/>
                <a:hlinkClick r:id="rId5"/>
              </a:rPr>
              <a:t>sabrinegimeneskonig@gmail.com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Docente do curso de Psicologia da Instituição Universidade Luterana do Brasil. </a:t>
            </a:r>
            <a:r>
              <a:rPr lang="pt-BR" sz="2800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800" u="sng" dirty="0">
                <a:latin typeface="Arial" pitchFamily="34" charset="0"/>
                <a:cs typeface="Arial" pitchFamily="34" charset="0"/>
                <a:hlinkClick r:id="rId6"/>
              </a:rPr>
              <a:t>Ingrid.franke@hotmail.com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7152" name="Imagem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69" y="0"/>
            <a:ext cx="25203150" cy="4536568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2E8A409D-96FF-4E6C-88BE-772DC11517A6}"/>
              </a:ext>
            </a:extLst>
          </p:cNvPr>
          <p:cNvSpPr/>
          <p:nvPr/>
        </p:nvSpPr>
        <p:spPr>
          <a:xfrm>
            <a:off x="863600" y="8368481"/>
            <a:ext cx="108203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Nota-se que o entendimento e o gerenciamento das emoções com práticas de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mindfulness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yoga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, meditação e consciência corporal, contribuem positivamente para os relacionamentos interpessoais e intrapessoais. Iniciar este processo precocemente com crianças pode resultar auxílio à prevenção e promoção em saúde e contribuir com as demandas atuais das escolas, onde a queixa de indisciplina, falta de concentração, brigas, baixo rendimento escolar, baixa tolerância às frustrações são recorrentes. </a:t>
            </a:r>
            <a:endParaRPr lang="pt-BR" sz="3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79FA367-3587-4DD9-8A17-35447B5CD57D}"/>
              </a:ext>
            </a:extLst>
          </p:cNvPr>
          <p:cNvSpPr txBox="1"/>
          <p:nvPr/>
        </p:nvSpPr>
        <p:spPr>
          <a:xfrm>
            <a:off x="790575" y="16795750"/>
            <a:ext cx="10617200" cy="462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Objetiva-se com esse estudo, implantar projetos de intervenção em escolas municipais e estaduais de Guaíba, que contribuam para o desenvolvimento integral em saúde mental de escolares, através de momentos de autoconhecimento, autogerenciamento das emoções e técnicas de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mindfulness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. 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C35C0C-BBD0-4B7B-9071-0D2A7CF62800}"/>
              </a:ext>
            </a:extLst>
          </p:cNvPr>
          <p:cNvSpPr txBox="1"/>
          <p:nvPr/>
        </p:nvSpPr>
        <p:spPr>
          <a:xfrm>
            <a:off x="690230" y="22656800"/>
            <a:ext cx="10638170" cy="538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É realizado o mapeamento com a possível escola onde é aplicada a intervenção. A partir deste resultado é traçado um plano de atividades específicas para a escola em questão, onde os seguintes encontros são divididos por 12 módulos, que são elaborados conforme as necessidades apresentadas, com duração de aproximadamente uma hora e meia cada encontro.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20364A8-67F0-485E-AFB1-292622B0D92C}"/>
              </a:ext>
            </a:extLst>
          </p:cNvPr>
          <p:cNvSpPr/>
          <p:nvPr/>
        </p:nvSpPr>
        <p:spPr>
          <a:xfrm>
            <a:off x="13916025" y="7366000"/>
            <a:ext cx="10467975" cy="680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presente a fim de potencializar a consciência como um recurso, Segundo Menezes (2009) a habilidade da atenção plena à consciência do momento presente, tem sido integrada a um maior bem-estar mental, emocional e físico. Deduz-se que a experiência subjetiva da meditação se reflete de diversas formas, com predominância de benefícios cognitivos e emocionais, e que esta prática pode constituir para o desenvolvimento psicológico saudável. </a:t>
            </a:r>
            <a:endParaRPr lang="pt-BR" sz="3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2BD7D79-4450-48D9-8A85-02EE416A108C}"/>
              </a:ext>
            </a:extLst>
          </p:cNvPr>
          <p:cNvSpPr/>
          <p:nvPr/>
        </p:nvSpPr>
        <p:spPr>
          <a:xfrm>
            <a:off x="13887450" y="15089854"/>
            <a:ext cx="104171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Espera-se que a implantação desse projeto possa colaborar com a escola, os alunos e sua família, reduzindo os impactos de algumas das possíveis vulnerabilidades detectadas no ambiente escolar. Ou seja, contribuir com a melhora da atenção, desempenho escolar, autonomia, disciplina, comunicação e interação entre os atores escolares. </a:t>
            </a:r>
            <a:endParaRPr lang="pt-BR" sz="3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19" name="Imagem 18" descr="WhatsApp Image 2018-09-17 at 14.39.37 (1).jpeg"/>
          <p:cNvPicPr>
            <a:picLocks noChangeAspect="1"/>
          </p:cNvPicPr>
          <p:nvPr/>
        </p:nvPicPr>
        <p:blipFill>
          <a:blip r:embed="rId8"/>
          <a:srcRect t="12215"/>
          <a:stretch>
            <a:fillRect/>
          </a:stretch>
        </p:blipFill>
        <p:spPr>
          <a:xfrm>
            <a:off x="13630274" y="20415251"/>
            <a:ext cx="11128375" cy="5730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tângulo 19"/>
          <p:cNvSpPr/>
          <p:nvPr/>
        </p:nvSpPr>
        <p:spPr>
          <a:xfrm>
            <a:off x="762000" y="28840936"/>
            <a:ext cx="10718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Menezes (2012) destaca que em contextos educacionais há um crescente treinamento em meditação sentada e silenciosa. 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De acordo com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Roemer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 e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Orsillo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(2010) as reações intensas advindas de situações que requerem flexibilidade podem ser aplacadas com práticas baseadas em técnicas </a:t>
            </a:r>
            <a:r>
              <a:rPr lang="pt-BR" sz="3200" dirty="0" err="1">
                <a:latin typeface="Arial" pitchFamily="34" charset="0"/>
                <a:cs typeface="Arial" pitchFamily="34" charset="0"/>
              </a:rPr>
              <a:t>mindfulness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 e aceitação. </a:t>
            </a:r>
            <a:r>
              <a:rPr lang="pt-BR" sz="3200" i="1" dirty="0" err="1">
                <a:latin typeface="Arial" pitchFamily="34" charset="0"/>
                <a:cs typeface="Arial" pitchFamily="34" charset="0"/>
              </a:rPr>
              <a:t>Mindfulness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 se caracteriza por atenção plena ao moment</a:t>
            </a:r>
            <a:r>
              <a:rPr lang="pt-BR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13665200" y="27098626"/>
            <a:ext cx="1153795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LINEHAN, </a:t>
            </a:r>
            <a:r>
              <a:rPr lang="pt-BR" sz="3000" dirty="0" err="1"/>
              <a:t>Marsha</a:t>
            </a:r>
            <a:r>
              <a:rPr lang="pt-BR" sz="3000" dirty="0"/>
              <a:t> M. </a:t>
            </a:r>
            <a:r>
              <a:rPr lang="pt-BR" sz="3000" b="1" dirty="0"/>
              <a:t>Treinamento de habilidades em DBT : manual de terapia comportamental dialética para o terapeuta. </a:t>
            </a:r>
            <a:r>
              <a:rPr lang="pt-BR" sz="3000" dirty="0"/>
              <a:t>Porto Alegre : </a:t>
            </a:r>
            <a:r>
              <a:rPr lang="pt-BR" sz="3000" dirty="0" err="1"/>
              <a:t>Artmed</a:t>
            </a:r>
            <a:r>
              <a:rPr lang="pt-BR" sz="3000" dirty="0"/>
              <a:t>,2018.</a:t>
            </a:r>
          </a:p>
          <a:p>
            <a:endParaRPr lang="pt-BR" sz="3000" dirty="0"/>
          </a:p>
          <a:p>
            <a:r>
              <a:rPr lang="pt-BR" sz="3000" dirty="0"/>
              <a:t>MENEZES, Carolina Baptista; FIORENTIN, Bruna; BIZARRO, </a:t>
            </a:r>
            <a:r>
              <a:rPr lang="pt-BR" sz="3000" dirty="0" err="1"/>
              <a:t>Lisiane</a:t>
            </a:r>
            <a:r>
              <a:rPr lang="pt-BR" sz="3000" dirty="0"/>
              <a:t>. </a:t>
            </a:r>
            <a:r>
              <a:rPr lang="pt-BR" sz="3000" b="1" dirty="0"/>
              <a:t>Meditação na universidade: a motivação de alunos da UFRGS para aprender meditação</a:t>
            </a:r>
            <a:r>
              <a:rPr lang="pt-BR" sz="3000" dirty="0"/>
              <a:t>. </a:t>
            </a:r>
            <a:r>
              <a:rPr lang="pt-BR" sz="3000" dirty="0" err="1"/>
              <a:t>Psicol</a:t>
            </a:r>
            <a:r>
              <a:rPr lang="pt-BR" sz="3000" dirty="0"/>
              <a:t>. Esc. Educ.,  Maringá ,  v. 16, n. 2, p. 307-315,  2012.</a:t>
            </a:r>
          </a:p>
          <a:p>
            <a:endParaRPr lang="pt-BR" sz="3000" dirty="0"/>
          </a:p>
          <a:p>
            <a:r>
              <a:rPr lang="pt-BR" sz="3000" dirty="0"/>
              <a:t>MENEZES, Carolina Baptista. </a:t>
            </a:r>
            <a:r>
              <a:rPr lang="pt-BR" sz="3000" b="1" dirty="0"/>
              <a:t>Evento científico sobre meditação e </a:t>
            </a:r>
            <a:r>
              <a:rPr lang="pt-BR" sz="3000" b="1" dirty="0" err="1"/>
              <a:t>mindfulness</a:t>
            </a:r>
            <a:r>
              <a:rPr lang="pt-BR" sz="3000" b="1" dirty="0"/>
              <a:t> no Brasil: relato de experiência</a:t>
            </a:r>
            <a:r>
              <a:rPr lang="pt-BR" sz="3000" dirty="0"/>
              <a:t>. Temas </a:t>
            </a:r>
            <a:r>
              <a:rPr lang="pt-BR" sz="3000" dirty="0" err="1"/>
              <a:t>psicol</a:t>
            </a:r>
            <a:r>
              <a:rPr lang="pt-BR" sz="3000" dirty="0"/>
              <a:t>.,  Ribeirão Preto ,  v. 25, n. 1, p. 143-152, mar.  2017 . </a:t>
            </a:r>
          </a:p>
          <a:p>
            <a:endParaRPr lang="pt-BR" sz="3000" dirty="0"/>
          </a:p>
          <a:p>
            <a:r>
              <a:rPr lang="pt-BR" sz="3000" dirty="0"/>
              <a:t>ROEMER, </a:t>
            </a:r>
            <a:r>
              <a:rPr lang="pt-BR" sz="3000" dirty="0" err="1"/>
              <a:t>Lizabeth</a:t>
            </a:r>
            <a:r>
              <a:rPr lang="pt-BR" sz="3000" dirty="0"/>
              <a:t>. </a:t>
            </a:r>
            <a:r>
              <a:rPr lang="pt-BR" sz="3000" b="1" dirty="0"/>
              <a:t>A pratica da terapia cognitivo-comportamental baseada em </a:t>
            </a:r>
            <a:r>
              <a:rPr lang="pt-BR" sz="3000" b="1" i="1" dirty="0" err="1"/>
              <a:t>mindfulness</a:t>
            </a:r>
            <a:r>
              <a:rPr lang="pt-BR" sz="3000" b="1" i="1" dirty="0"/>
              <a:t> </a:t>
            </a:r>
            <a:r>
              <a:rPr lang="pt-BR" sz="3000" b="1" dirty="0"/>
              <a:t>e aceitação</a:t>
            </a:r>
            <a:r>
              <a:rPr lang="pt-BR" sz="3000" dirty="0"/>
              <a:t>. Porto Alegre : </a:t>
            </a:r>
            <a:r>
              <a:rPr lang="pt-BR" sz="3000" dirty="0" err="1"/>
              <a:t>Artmed</a:t>
            </a:r>
            <a:r>
              <a:rPr lang="pt-BR" sz="3000" dirty="0"/>
              <a:t>, 2010.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107</TotalTime>
  <Words>524</Words>
  <Application>Microsoft Office PowerPoint</Application>
  <PresentationFormat>Personalizar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Barbosa</dc:creator>
  <cp:lastModifiedBy>juliano dos santos moraes</cp:lastModifiedBy>
  <cp:revision>15</cp:revision>
  <dcterms:created xsi:type="dcterms:W3CDTF">2015-07-30T03:24:23Z</dcterms:created>
  <dcterms:modified xsi:type="dcterms:W3CDTF">2018-10-22T18:41:01Z</dcterms:modified>
</cp:coreProperties>
</file>