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5203150" cy="36004500"/>
  <p:notesSz cx="6858000" cy="9144000"/>
  <p:defaultTextStyle>
    <a:defPPr>
      <a:defRPr lang="pt-BR"/>
    </a:defPPr>
    <a:lvl1pPr marL="0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1pPr>
    <a:lvl2pPr marL="1669283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2pPr>
    <a:lvl3pPr marL="3338566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3pPr>
    <a:lvl4pPr marL="5007849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4pPr>
    <a:lvl5pPr marL="6677132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5pPr>
    <a:lvl6pPr marL="8346415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6pPr>
    <a:lvl7pPr marL="10015698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7pPr>
    <a:lvl8pPr marL="11684980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8pPr>
    <a:lvl9pPr marL="13354263" algn="l" defTabSz="3338566" rtl="0" eaLnBrk="1" latinLnBrk="0" hangingPunct="1">
      <a:defRPr sz="65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15" d="100"/>
          <a:sy n="15" d="100"/>
        </p:scale>
        <p:origin x="2160" y="144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59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E6A81-4973-408F-8878-7C8AB7354E58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60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61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C80E3-5246-4D3B-95E9-32D4F2CB88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5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278CD-C2A1-4CFA-8688-2BB454DA580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5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104865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4865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04865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528D8-4DE9-4BD8-A297-58E7ECE8C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7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598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528D8-4DE9-4BD8-A297-58E7ECE8CD78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890236" y="5892406"/>
            <a:ext cx="21422678" cy="12534900"/>
          </a:xfrm>
        </p:spPr>
        <p:txBody>
          <a:bodyPr anchor="b"/>
          <a:lstStyle>
            <a:lvl1pPr algn="ctr">
              <a:defRPr sz="165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3150394" y="18910699"/>
            <a:ext cx="18902363" cy="8692751"/>
          </a:xfrm>
        </p:spPr>
        <p:txBody>
          <a:bodyPr/>
          <a:lstStyle>
            <a:lvl1pPr marL="0" indent="0" algn="ctr">
              <a:buNone/>
              <a:defRPr sz="6615"/>
            </a:lvl1pPr>
            <a:lvl2pPr marL="1260180" indent="0" algn="ctr">
              <a:buNone/>
              <a:defRPr sz="5513"/>
            </a:lvl2pPr>
            <a:lvl3pPr marL="2520361" indent="0" algn="ctr">
              <a:buNone/>
              <a:defRPr sz="4961"/>
            </a:lvl3pPr>
            <a:lvl4pPr marL="3780541" indent="0" algn="ctr">
              <a:buNone/>
              <a:defRPr sz="4410"/>
            </a:lvl4pPr>
            <a:lvl5pPr marL="5040721" indent="0" algn="ctr">
              <a:buNone/>
              <a:defRPr sz="4410"/>
            </a:lvl5pPr>
            <a:lvl6pPr marL="6300902" indent="0" algn="ctr">
              <a:buNone/>
              <a:defRPr sz="4410"/>
            </a:lvl6pPr>
            <a:lvl7pPr marL="7561082" indent="0" algn="ctr">
              <a:buNone/>
              <a:defRPr sz="4410"/>
            </a:lvl7pPr>
            <a:lvl8pPr marL="8821263" indent="0" algn="ctr">
              <a:buNone/>
              <a:defRPr sz="4410"/>
            </a:lvl8pPr>
            <a:lvl9pPr marL="10081443" indent="0" algn="ctr">
              <a:buNone/>
              <a:defRPr sz="441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4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Vertical Title 1"/>
          <p:cNvSpPr>
            <a:spLocks noGrp="1"/>
          </p:cNvSpPr>
          <p:nvPr>
            <p:ph type="title" orient="vert"/>
          </p:nvPr>
        </p:nvSpPr>
        <p:spPr>
          <a:xfrm>
            <a:off x="18036006" y="1916906"/>
            <a:ext cx="5434429" cy="3051215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718" y="1916906"/>
            <a:ext cx="15988248" cy="3051215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1719591" y="8976133"/>
            <a:ext cx="21737717" cy="14976869"/>
          </a:xfrm>
        </p:spPr>
        <p:txBody>
          <a:bodyPr anchor="b"/>
          <a:lstStyle>
            <a:lvl1pPr>
              <a:defRPr sz="165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37" name="Text Placeholder 2"/>
          <p:cNvSpPr>
            <a:spLocks noGrp="1"/>
          </p:cNvSpPr>
          <p:nvPr>
            <p:ph type="body" idx="1"/>
          </p:nvPr>
        </p:nvSpPr>
        <p:spPr>
          <a:xfrm>
            <a:off x="1719591" y="24094689"/>
            <a:ext cx="21737717" cy="7875982"/>
          </a:xfrm>
        </p:spPr>
        <p:txBody>
          <a:bodyPr/>
          <a:lstStyle>
            <a:lvl1pPr marL="0" indent="0">
              <a:buNone/>
              <a:defRPr sz="6615">
                <a:solidFill>
                  <a:schemeClr val="tx1"/>
                </a:solidFill>
              </a:defRPr>
            </a:lvl1pPr>
            <a:lvl2pPr marL="1260180" indent="0">
              <a:buNone/>
              <a:defRPr sz="5513">
                <a:solidFill>
                  <a:schemeClr val="tx1">
                    <a:tint val="75000"/>
                  </a:schemeClr>
                </a:solidFill>
              </a:defRPr>
            </a:lvl2pPr>
            <a:lvl3pPr marL="2520361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8054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04072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630090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756108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882126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008144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00" name="Content Placeholder 2"/>
          <p:cNvSpPr>
            <a:spLocks noGrp="1"/>
          </p:cNvSpPr>
          <p:nvPr>
            <p:ph sz="half" idx="1"/>
          </p:nvPr>
        </p:nvSpPr>
        <p:spPr>
          <a:xfrm>
            <a:off x="1732716" y="9584531"/>
            <a:ext cx="10711339" cy="228445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01" name="Content Placeholder 3"/>
          <p:cNvSpPr>
            <a:spLocks noGrp="1"/>
          </p:cNvSpPr>
          <p:nvPr>
            <p:ph sz="half" idx="2"/>
          </p:nvPr>
        </p:nvSpPr>
        <p:spPr>
          <a:xfrm>
            <a:off x="12759095" y="9584531"/>
            <a:ext cx="10711339" cy="228445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0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0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0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>
          <a:xfrm>
            <a:off x="1735999" y="1916914"/>
            <a:ext cx="21737717" cy="69592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06" name="Text Placeholder 2"/>
          <p:cNvSpPr>
            <a:spLocks noGrp="1"/>
          </p:cNvSpPr>
          <p:nvPr>
            <p:ph type="body" idx="1"/>
          </p:nvPr>
        </p:nvSpPr>
        <p:spPr>
          <a:xfrm>
            <a:off x="1736002" y="8826106"/>
            <a:ext cx="10662112" cy="4325538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07" name="Content Placeholder 3"/>
          <p:cNvSpPr>
            <a:spLocks noGrp="1"/>
          </p:cNvSpPr>
          <p:nvPr>
            <p:ph sz="half" idx="2"/>
          </p:nvPr>
        </p:nvSpPr>
        <p:spPr>
          <a:xfrm>
            <a:off x="1736002" y="13151644"/>
            <a:ext cx="10662112" cy="1934408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0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9096" y="8826106"/>
            <a:ext cx="10714621" cy="4325538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09" name="Content Placeholder 5"/>
          <p:cNvSpPr>
            <a:spLocks noGrp="1"/>
          </p:cNvSpPr>
          <p:nvPr>
            <p:ph sz="quarter" idx="4"/>
          </p:nvPr>
        </p:nvSpPr>
        <p:spPr>
          <a:xfrm>
            <a:off x="12759096" y="13151644"/>
            <a:ext cx="10714621" cy="1934408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2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2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>
          <a:xfrm>
            <a:off x="1735999" y="2400300"/>
            <a:ext cx="8128672" cy="8401050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47" name="Content Placeholder 2"/>
          <p:cNvSpPr>
            <a:spLocks noGrp="1"/>
          </p:cNvSpPr>
          <p:nvPr>
            <p:ph idx="1"/>
          </p:nvPr>
        </p:nvSpPr>
        <p:spPr>
          <a:xfrm>
            <a:off x="10714621" y="5183989"/>
            <a:ext cx="12759095" cy="25586531"/>
          </a:xfrm>
        </p:spPr>
        <p:txBody>
          <a:bodyPr/>
          <a:lstStyle>
            <a:lvl1pPr>
              <a:defRPr sz="8820"/>
            </a:lvl1pPr>
            <a:lvl2pPr>
              <a:defRPr sz="7718"/>
            </a:lvl2pPr>
            <a:lvl3pPr>
              <a:defRPr sz="6615"/>
            </a:lvl3pPr>
            <a:lvl4pPr>
              <a:defRPr sz="5513"/>
            </a:lvl4pPr>
            <a:lvl5pPr>
              <a:defRPr sz="5513"/>
            </a:lvl5pPr>
            <a:lvl6pPr>
              <a:defRPr sz="5513"/>
            </a:lvl6pPr>
            <a:lvl7pPr>
              <a:defRPr sz="5513"/>
            </a:lvl7pPr>
            <a:lvl8pPr>
              <a:defRPr sz="5513"/>
            </a:lvl8pPr>
            <a:lvl9pPr>
              <a:defRPr sz="5513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64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10801350"/>
            <a:ext cx="8128672" cy="20010837"/>
          </a:xfrm>
        </p:spPr>
        <p:txBody>
          <a:bodyPr/>
          <a:lstStyle>
            <a:lvl1pPr marL="0" indent="0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1735999" y="2400300"/>
            <a:ext cx="8128672" cy="8401050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631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4621" y="5183989"/>
            <a:ext cx="12759095" cy="25586531"/>
          </a:xfrm>
        </p:spPr>
        <p:txBody>
          <a:bodyPr anchor="t"/>
          <a:lstStyle>
            <a:lvl1pPr marL="0" indent="0">
              <a:buNone/>
              <a:defRPr sz="8820"/>
            </a:lvl1pPr>
            <a:lvl2pPr marL="1260180" indent="0">
              <a:buNone/>
              <a:defRPr sz="7718"/>
            </a:lvl2pPr>
            <a:lvl3pPr marL="2520361" indent="0">
              <a:buNone/>
              <a:defRPr sz="6615"/>
            </a:lvl3pPr>
            <a:lvl4pPr marL="3780541" indent="0">
              <a:buNone/>
              <a:defRPr sz="5513"/>
            </a:lvl4pPr>
            <a:lvl5pPr marL="5040721" indent="0">
              <a:buNone/>
              <a:defRPr sz="5513"/>
            </a:lvl5pPr>
            <a:lvl6pPr marL="6300902" indent="0">
              <a:buNone/>
              <a:defRPr sz="5513"/>
            </a:lvl6pPr>
            <a:lvl7pPr marL="7561082" indent="0">
              <a:buNone/>
              <a:defRPr sz="5513"/>
            </a:lvl7pPr>
            <a:lvl8pPr marL="8821263" indent="0">
              <a:buNone/>
              <a:defRPr sz="5513"/>
            </a:lvl8pPr>
            <a:lvl9pPr marL="10081443" indent="0">
              <a:buNone/>
              <a:defRPr sz="551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48632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10801350"/>
            <a:ext cx="8128672" cy="20010837"/>
          </a:xfrm>
        </p:spPr>
        <p:txBody>
          <a:bodyPr/>
          <a:lstStyle>
            <a:lvl1pPr marL="0" indent="0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486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6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486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9000"/>
            <a:lum/>
          </a:blip>
          <a:srcRect/>
          <a:stretch>
            <a:fillRect l="-66000" r="-6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1732717" y="1916914"/>
            <a:ext cx="21737717" cy="6959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1732717" y="9584531"/>
            <a:ext cx="21737717" cy="228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1732716" y="33370846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DDCAA-19A3-472E-A1DC-4A5F419D395A}" type="datetimeFigureOut">
              <a:rPr lang="pt-BR" smtClean="0"/>
              <a:pPr/>
              <a:t>22/10/2018</a:t>
            </a:fld>
            <a:endParaRPr lang="pt-BR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544" y="33370846"/>
            <a:ext cx="8506063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9725" y="33370846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48E58-F755-4F17-B2BB-9F1BF1E0CE5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2520361" rtl="0" eaLnBrk="1" latinLnBrk="0" hangingPunct="1">
        <a:lnSpc>
          <a:spcPct val="90000"/>
        </a:lnSpc>
        <a:spcBef>
          <a:spcPct val="0"/>
        </a:spcBef>
        <a:buNone/>
        <a:defRPr sz="121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0090" indent="-630090" algn="l" defTabSz="2520361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8" kern="1200">
          <a:solidFill>
            <a:schemeClr val="tx1"/>
          </a:solidFill>
          <a:latin typeface="+mn-lt"/>
          <a:ea typeface="+mn-ea"/>
          <a:cs typeface="+mn-cs"/>
        </a:defRPr>
      </a:lvl1pPr>
      <a:lvl2pPr marL="189027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2pPr>
      <a:lvl3pPr marL="315045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3" kern="1200">
          <a:solidFill>
            <a:schemeClr val="tx1"/>
          </a:solidFill>
          <a:latin typeface="+mn-lt"/>
          <a:ea typeface="+mn-ea"/>
          <a:cs typeface="+mn-cs"/>
        </a:defRPr>
      </a:lvl3pPr>
      <a:lvl4pPr marL="4410631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7081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3099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91172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51353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11533" indent="-630090" algn="l" defTabSz="2520361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6018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2036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8054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4072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30090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6108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2126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8144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portalarquivos2.saude.gov.br/images/pdf/2017/setembro/20/folheto-Suicidio-Publico-Ger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Rectangle 34"/>
          <p:cNvSpPr>
            <a:spLocks noChangeArrowheads="1"/>
          </p:cNvSpPr>
          <p:nvPr/>
        </p:nvSpPr>
        <p:spPr bwMode="auto">
          <a:xfrm>
            <a:off x="630621" y="7303430"/>
            <a:ext cx="10594427" cy="842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INTRODUÇÃO</a:t>
            </a:r>
          </a:p>
        </p:txBody>
      </p:sp>
      <p:sp>
        <p:nvSpPr>
          <p:cNvPr id="1048588" name="Rectangle 28"/>
          <p:cNvSpPr>
            <a:spLocks noChangeArrowheads="1"/>
          </p:cNvSpPr>
          <p:nvPr/>
        </p:nvSpPr>
        <p:spPr bwMode="auto">
          <a:xfrm>
            <a:off x="740706" y="30589517"/>
            <a:ext cx="10358217" cy="842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DESENVOLVIMENTO</a:t>
            </a:r>
          </a:p>
        </p:txBody>
      </p:sp>
      <p:sp>
        <p:nvSpPr>
          <p:cNvPr id="1048589" name="Rectangle 34"/>
          <p:cNvSpPr>
            <a:spLocks noChangeArrowheads="1"/>
          </p:cNvSpPr>
          <p:nvPr/>
        </p:nvSpPr>
        <p:spPr bwMode="auto">
          <a:xfrm>
            <a:off x="709174" y="16121421"/>
            <a:ext cx="10673528" cy="842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OBJETIVOS</a:t>
            </a:r>
          </a:p>
        </p:txBody>
      </p:sp>
      <p:sp>
        <p:nvSpPr>
          <p:cNvPr id="1048590" name="Rectangle 34"/>
          <p:cNvSpPr>
            <a:spLocks noChangeArrowheads="1"/>
          </p:cNvSpPr>
          <p:nvPr/>
        </p:nvSpPr>
        <p:spPr bwMode="auto">
          <a:xfrm>
            <a:off x="772237" y="21140301"/>
            <a:ext cx="10610466" cy="842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METODOLOGIA</a:t>
            </a:r>
          </a:p>
        </p:txBody>
      </p:sp>
      <p:sp>
        <p:nvSpPr>
          <p:cNvPr id="1048591" name="Rectangle 34"/>
          <p:cNvSpPr>
            <a:spLocks noChangeArrowheads="1"/>
          </p:cNvSpPr>
          <p:nvPr/>
        </p:nvSpPr>
        <p:spPr bwMode="auto">
          <a:xfrm>
            <a:off x="14131433" y="21822056"/>
            <a:ext cx="10414492" cy="842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CONSIDERAÇÕES FINAIS</a:t>
            </a:r>
          </a:p>
        </p:txBody>
      </p:sp>
      <p:sp>
        <p:nvSpPr>
          <p:cNvPr id="1048592" name="Rectangle 34"/>
          <p:cNvSpPr>
            <a:spLocks noChangeArrowheads="1"/>
          </p:cNvSpPr>
          <p:nvPr/>
        </p:nvSpPr>
        <p:spPr bwMode="auto">
          <a:xfrm>
            <a:off x="14230350" y="32222095"/>
            <a:ext cx="10344150" cy="842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0678" tIns="40339" rIns="80678" bIns="40339" anchor="ctr"/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REFERÊNCIAS</a:t>
            </a:r>
            <a:endParaRPr lang="pt-B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3" name="CaixaDeTexto 8"/>
          <p:cNvSpPr txBox="1"/>
          <p:nvPr/>
        </p:nvSpPr>
        <p:spPr>
          <a:xfrm>
            <a:off x="8067949" y="4616897"/>
            <a:ext cx="92385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É PRECISO FALAR SOBRE A DOR</a:t>
            </a:r>
          </a:p>
        </p:txBody>
      </p:sp>
      <p:sp>
        <p:nvSpPr>
          <p:cNvPr id="1048594" name="CaixaDeTexto 9"/>
          <p:cNvSpPr txBox="1"/>
          <p:nvPr/>
        </p:nvSpPr>
        <p:spPr>
          <a:xfrm>
            <a:off x="17314424" y="5071346"/>
            <a:ext cx="9427779" cy="433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Paula  Bernardes¹</a:t>
            </a:r>
          </a:p>
          <a:p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Jucilena Dias²</a:t>
            </a:r>
          </a:p>
          <a:p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Sabrine Konig³</a:t>
            </a:r>
          </a:p>
          <a:p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Ingrid Francke</a:t>
            </a:r>
            <a:r>
              <a:rPr lang="pt-BR" sz="1800" dirty="0">
                <a:latin typeface="Times New Roman" pitchFamily="18" charset="0"/>
                <a:cs typeface="Times New Roman" pitchFamily="18" charset="0"/>
              </a:rPr>
              <a:t>4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endParaRPr lang="pt-BR" sz="32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  <p:sp>
        <p:nvSpPr>
          <p:cNvPr id="1048595" name="CaixaDeTexto 10"/>
          <p:cNvSpPr txBox="1"/>
          <p:nvPr/>
        </p:nvSpPr>
        <p:spPr>
          <a:xfrm>
            <a:off x="0" y="34311733"/>
            <a:ext cx="15915098" cy="2642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¹ Aluna do curso de psicologia da Universidade Luterana do Brasil. </a:t>
            </a:r>
            <a:r>
              <a:rPr lang="pt-BR" sz="2400" dirty="0" err="1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: paulaoliveirars@bol.com.br</a:t>
            </a:r>
          </a:p>
          <a:p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Aluna do curso de psicologia da Universidade Luterana do Brasil. </a:t>
            </a:r>
            <a:r>
              <a:rPr lang="pt-BR" sz="2400" dirty="0" err="1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:jucilena.dias@gmail.com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³ Aluna do curso de psicologia da Universidade Luterana do Brasil. </a:t>
            </a:r>
            <a:r>
              <a:rPr lang="pt-BR" sz="2400" dirty="0" err="1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: sabrinegimeneskonig@gmail.com</a:t>
            </a:r>
          </a:p>
          <a:p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Docente do curso de psicologia da Universidade Luterana do Brasil.  </a:t>
            </a:r>
            <a:r>
              <a:rPr lang="pt-BR" sz="2400" dirty="0" err="1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: ingrid.francke@ulbra.br</a:t>
            </a: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9" y="0"/>
            <a:ext cx="25203150" cy="4536568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2E8A409D-96FF-4E6C-88BE-772DC11517A6}"/>
              </a:ext>
            </a:extLst>
          </p:cNvPr>
          <p:cNvSpPr/>
          <p:nvPr/>
        </p:nvSpPr>
        <p:spPr>
          <a:xfrm>
            <a:off x="630621" y="8224840"/>
            <a:ext cx="10720551" cy="7471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pt-BR" sz="36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 suicídio tem se apresentado um tema muito presente atualmente, visto como uma das principais causas de morte entre os adolescentes e tornando-se um problema de saúde publica. A escola tem um papel fundamental na vida da criança e do adolescente, para além dos ensinamentos acadêmicos, desta maneira criar subsídios que visam o auxílio, à prevenção e promoção em saúde diante de um tema de alta complexidade se faz fundamental. </a:t>
            </a:r>
            <a:endParaRPr lang="pt-B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79FA367-3587-4DD9-8A17-35447B5CD57D}"/>
              </a:ext>
            </a:extLst>
          </p:cNvPr>
          <p:cNvSpPr txBox="1"/>
          <p:nvPr/>
        </p:nvSpPr>
        <p:spPr>
          <a:xfrm>
            <a:off x="651368" y="16908518"/>
            <a:ext cx="1082592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Capacitar docentes das escolas municipais e estaduais do município de Guaíba com estratégias pra identificar os fatores de risco e promover medidas protetivas em relação a comportamentos de risco ao suicídio automutilação de adolescentes. </a:t>
            </a:r>
          </a:p>
          <a:p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C35C0C-BBD0-4B7B-9071-0D2A7CF62800}"/>
              </a:ext>
            </a:extLst>
          </p:cNvPr>
          <p:cNvSpPr txBox="1"/>
          <p:nvPr/>
        </p:nvSpPr>
        <p:spPr>
          <a:xfrm>
            <a:off x="660451" y="22016544"/>
            <a:ext cx="10753784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São realizados três encontros que duram aproximadamente uma hora e meia, onde cada etapa diz respeito a:</a:t>
            </a:r>
          </a:p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Módulo 1: Mapeamento de demandas;</a:t>
            </a:r>
          </a:p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Módulo 2: 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Psicoeducação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acerca do tema proposto e os desafios da escola;</a:t>
            </a:r>
          </a:p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Módulo 3: Reflexão, prevenção, promoção de vida e manejo diante de situações de risco.</a:t>
            </a:r>
          </a:p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Nestes encontros </a:t>
            </a:r>
            <a:r>
              <a:rPr lang="pt-BR" sz="3600">
                <a:latin typeface="Times New Roman" panose="02020603050405020304" pitchFamily="18" charset="0"/>
                <a:cs typeface="Times New Roman" panose="02020603050405020304" pitchFamily="18" charset="0"/>
              </a:rPr>
              <a:t>são realizadas dinâmicas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vivências, roda de conversa e exposições.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20364A8-67F0-485E-AFB1-292622B0D92C}"/>
              </a:ext>
            </a:extLst>
          </p:cNvPr>
          <p:cNvSpPr/>
          <p:nvPr/>
        </p:nvSpPr>
        <p:spPr>
          <a:xfrm>
            <a:off x="13861831" y="6514362"/>
            <a:ext cx="10998420" cy="15178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pessoas cometem suicídio, e a cada adulto que se suicida, pelo menos outros 20 atentam contra a própria vida. Segundo dados da Organização Mundial da Saúde (OMS), o suicídio representa 1,4% de todas as mortes em todo o mundo, tornando-se, em 2012, a 15ª causa de mortalidade na população geral; Cabe salientar que entre os jovens de 15 a 29 anos, é a segunda principal causa de morte. Ainda que o cenário seja alarmante, o suicídio pode ser prevenido. </a:t>
            </a: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Entre os sinais de alerta, cabe ressaltar: </a:t>
            </a:r>
            <a:r>
              <a:rPr lang="pt-B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Preocupação com sua própria morte ou falta de esperança, onde estes sujeitos costumam falar sobre morte e suicídio mais do que o comum, sentem-se sem esperança, culpa,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autoestima</a:t>
            </a:r>
            <a:r>
              <a:rPr lang="pt-B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baixa, visão negativa de vida e futuro. Além disso, di</a:t>
            </a: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scriminação de gênero, perda de emprego, agressões psicológicas e/ou físicas. Outro fator alarmante geralmente presente é o i</a:t>
            </a:r>
            <a:r>
              <a:rPr lang="pt-B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solamento, e e</a:t>
            </a: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xpressões de idéias ou de intenções suicidas. ( Ministério da saúde, 2017)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2BD7D79-4450-48D9-8A85-02EE416A108C}"/>
              </a:ext>
            </a:extLst>
          </p:cNvPr>
          <p:cNvSpPr/>
          <p:nvPr/>
        </p:nvSpPr>
        <p:spPr>
          <a:xfrm>
            <a:off x="14201775" y="22407353"/>
            <a:ext cx="10572750" cy="10053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Espera-se que a implantação desse projeto possa colaborar com a escola, com os professores, com os alunos e suas famílias, reduzindo os impactos de algumas das possíveis potencialidades e riscos de suicídio. Ou seja, contribuir com a melhoria a cerca da valorização da vida, prevenção do risco suicida, formas de intervenção diante dos casos, desenvolvimento de tolerância e administração do tempo, empatia, autonomia, disciplina, comunicação e interação entre os atores escolares, tal como propiciar conhecimento e subsídios acerca deste tema importante que é um problema de saúde pública.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4430375" y="33204150"/>
            <a:ext cx="1077277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Ministério da Saúde. (2017).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Boletim Epidemiológico – Secretaria de Vigilância em Saúde - Suicídio. Saber, agir e prevenir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, vol. 48, nº 30, ISSN 23589450.</a:t>
            </a:r>
          </a:p>
          <a:p>
            <a:endParaRPr lang="pt-B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Ministério da Saúde (2017).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Folheto Suicídio Público Geral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. Disponível em: </a:t>
            </a:r>
            <a:r>
              <a:rPr lang="pt-BR" sz="2000" u="sng" dirty="0">
                <a:latin typeface="Times New Roman" pitchFamily="18" charset="0"/>
                <a:cs typeface="Times New Roman" pitchFamily="18" charset="0"/>
                <a:hlinkClick r:id="rId4"/>
              </a:rPr>
              <a:t>http://portalarquivos2.saude.gov.br/images/pdf/2017/setembro/20/folheto-Suicidio-Publico-Gera.pdf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Acesso em 08/2018</a:t>
            </a:r>
          </a:p>
          <a:p>
            <a:pPr lvl="0" algn="just"/>
            <a:endParaRPr lang="pt-BR" sz="3000" dirty="0">
              <a:latin typeface="Times New Roman" pitchFamily="18" charset="0"/>
              <a:cs typeface="Times New Roman" pitchFamily="18" charset="0"/>
            </a:endParaRPr>
          </a:p>
          <a:p>
            <a:endParaRPr lang="pt-BR" sz="44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756745" y="31531035"/>
            <a:ext cx="10499834" cy="2496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dirty="0">
                <a:latin typeface="Times New Roman" panose="02020603050405020304" pitchFamily="18" charset="0"/>
                <a:ea typeface="Arial" panose="020B0604020202020204" pitchFamily="34" charset="0"/>
              </a:rPr>
              <a:t>De acordo com o Boletim Epidemiológico </a:t>
            </a: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(2017) o suicídio é um fenômeno que ocorre em todas as regiões do mundo. Vê-se que anualmente, mais de 800 mil</a:t>
            </a:r>
            <a:endParaRPr lang="pt-B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680</Words>
  <Application>Microsoft Office PowerPoint</Application>
  <PresentationFormat>Personalizar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Barbosa</dc:creator>
  <cp:lastModifiedBy>juliano dos santos moraes</cp:lastModifiedBy>
  <cp:revision>18</cp:revision>
  <dcterms:created xsi:type="dcterms:W3CDTF">2015-07-30T03:24:23Z</dcterms:created>
  <dcterms:modified xsi:type="dcterms:W3CDTF">2018-10-22T18:42:10Z</dcterms:modified>
</cp:coreProperties>
</file>